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6" r:id="rId1"/>
  </p:sldMasterIdLst>
  <p:notesMasterIdLst>
    <p:notesMasterId r:id="rId37"/>
  </p:notesMasterIdLst>
  <p:sldIdLst>
    <p:sldId id="256" r:id="rId2"/>
    <p:sldId id="292" r:id="rId3"/>
    <p:sldId id="293" r:id="rId4"/>
    <p:sldId id="258" r:id="rId5"/>
    <p:sldId id="295" r:id="rId6"/>
    <p:sldId id="280" r:id="rId7"/>
    <p:sldId id="297" r:id="rId8"/>
    <p:sldId id="299" r:id="rId9"/>
    <p:sldId id="298" r:id="rId10"/>
    <p:sldId id="263" r:id="rId11"/>
    <p:sldId id="308" r:id="rId12"/>
    <p:sldId id="309" r:id="rId13"/>
    <p:sldId id="310" r:id="rId14"/>
    <p:sldId id="277" r:id="rId15"/>
    <p:sldId id="278" r:id="rId16"/>
    <p:sldId id="279" r:id="rId17"/>
    <p:sldId id="281" r:id="rId18"/>
    <p:sldId id="282" r:id="rId19"/>
    <p:sldId id="283" r:id="rId20"/>
    <p:sldId id="284" r:id="rId21"/>
    <p:sldId id="286" r:id="rId22"/>
    <p:sldId id="300" r:id="rId23"/>
    <p:sldId id="287" r:id="rId24"/>
    <p:sldId id="301" r:id="rId25"/>
    <p:sldId id="288" r:id="rId26"/>
    <p:sldId id="302" r:id="rId27"/>
    <p:sldId id="289" r:id="rId28"/>
    <p:sldId id="290" r:id="rId29"/>
    <p:sldId id="303" r:id="rId30"/>
    <p:sldId id="304" r:id="rId31"/>
    <p:sldId id="305" r:id="rId32"/>
    <p:sldId id="306" r:id="rId33"/>
    <p:sldId id="313" r:id="rId34"/>
    <p:sldId id="307" r:id="rId35"/>
    <p:sldId id="31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49B765-2BA2-4D8F-97AD-0F73A8D033B4}">
          <p14:sldIdLst>
            <p14:sldId id="256"/>
            <p14:sldId id="292"/>
            <p14:sldId id="293"/>
            <p14:sldId id="258"/>
            <p14:sldId id="295"/>
            <p14:sldId id="280"/>
            <p14:sldId id="297"/>
            <p14:sldId id="299"/>
            <p14:sldId id="298"/>
            <p14:sldId id="263"/>
            <p14:sldId id="308"/>
            <p14:sldId id="309"/>
            <p14:sldId id="310"/>
            <p14:sldId id="277"/>
            <p14:sldId id="278"/>
            <p14:sldId id="279"/>
            <p14:sldId id="281"/>
            <p14:sldId id="282"/>
            <p14:sldId id="283"/>
            <p14:sldId id="284"/>
            <p14:sldId id="286"/>
            <p14:sldId id="300"/>
            <p14:sldId id="287"/>
            <p14:sldId id="301"/>
            <p14:sldId id="288"/>
            <p14:sldId id="302"/>
            <p14:sldId id="289"/>
            <p14:sldId id="290"/>
            <p14:sldId id="303"/>
            <p14:sldId id="304"/>
            <p14:sldId id="305"/>
            <p14:sldId id="306"/>
            <p14:sldId id="313"/>
            <p14:sldId id="307"/>
            <p14:sldId id="312"/>
          </p14:sldIdLst>
        </p14:section>
        <p14:section name="Untitled Section" id="{A34E993C-7DCA-4097-8972-A3FAE98B16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41" autoAdjust="0"/>
  </p:normalViewPr>
  <p:slideViewPr>
    <p:cSldViewPr snapToGrid="0">
      <p:cViewPr varScale="1">
        <p:scale>
          <a:sx n="77" d="100"/>
          <a:sy n="77" d="100"/>
        </p:scale>
        <p:origin x="8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9B9A6-1F25-429C-AB3A-19167A18AA81}" type="datetimeFigureOut">
              <a:rPr lang="en-US" smtClean="0"/>
              <a:t>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A239F-CF61-45D3-91D5-F50BDEE81C2F}"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6A239F-CF61-45D3-91D5-F50BDEE81C2F}" type="slidenum">
              <a:rPr lang="en-US" smtClean="0"/>
              <a:t>5</a:t>
            </a:fld>
            <a:endParaRPr lang="en-US" dirty="0"/>
          </a:p>
        </p:txBody>
      </p:sp>
    </p:spTree>
    <p:extLst>
      <p:ext uri="{BB962C8B-B14F-4D97-AF65-F5344CB8AC3E}">
        <p14:creationId xmlns:p14="http://schemas.microsoft.com/office/powerpoint/2010/main" val="377974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07075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626080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7794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4011655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68750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0099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4027125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70306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600" lvl="0" indent="-457200">
              <a:spcBef>
                <a:spcPts val="0"/>
              </a:spcBef>
              <a:spcAft>
                <a:spcPts val="0"/>
              </a:spcAft>
              <a:buSzPts val="1800"/>
              <a:buChar char="●"/>
              <a:defRPr/>
            </a:lvl1pPr>
            <a:lvl2pPr marL="1219200" lvl="1" indent="-423545">
              <a:spcBef>
                <a:spcPts val="2135"/>
              </a:spcBef>
              <a:spcAft>
                <a:spcPts val="0"/>
              </a:spcAft>
              <a:buSzPts val="1400"/>
              <a:buChar char="○"/>
              <a:defRPr/>
            </a:lvl2pPr>
            <a:lvl3pPr marL="1828800" lvl="2" indent="-423545">
              <a:spcBef>
                <a:spcPts val="2135"/>
              </a:spcBef>
              <a:spcAft>
                <a:spcPts val="0"/>
              </a:spcAft>
              <a:buSzPts val="1400"/>
              <a:buChar char="■"/>
              <a:defRPr/>
            </a:lvl3pPr>
            <a:lvl4pPr marL="2438400" lvl="3" indent="-423545">
              <a:spcBef>
                <a:spcPts val="2135"/>
              </a:spcBef>
              <a:spcAft>
                <a:spcPts val="0"/>
              </a:spcAft>
              <a:buSzPts val="1400"/>
              <a:buChar char="●"/>
              <a:defRPr/>
            </a:lvl4pPr>
            <a:lvl5pPr marL="3048000" lvl="4" indent="-423545">
              <a:spcBef>
                <a:spcPts val="2135"/>
              </a:spcBef>
              <a:spcAft>
                <a:spcPts val="0"/>
              </a:spcAft>
              <a:buSzPts val="1400"/>
              <a:buChar char="○"/>
              <a:defRPr/>
            </a:lvl5pPr>
            <a:lvl6pPr marL="3657600" lvl="5" indent="-423545">
              <a:spcBef>
                <a:spcPts val="2135"/>
              </a:spcBef>
              <a:spcAft>
                <a:spcPts val="0"/>
              </a:spcAft>
              <a:buSzPts val="1400"/>
              <a:buChar char="■"/>
              <a:defRPr/>
            </a:lvl6pPr>
            <a:lvl7pPr marL="4267200" lvl="6" indent="-423545">
              <a:spcBef>
                <a:spcPts val="2135"/>
              </a:spcBef>
              <a:spcAft>
                <a:spcPts val="0"/>
              </a:spcAft>
              <a:buSzPts val="1400"/>
              <a:buChar char="●"/>
              <a:defRPr/>
            </a:lvl7pPr>
            <a:lvl8pPr marL="4876800" lvl="7" indent="-423545">
              <a:spcBef>
                <a:spcPts val="2135"/>
              </a:spcBef>
              <a:spcAft>
                <a:spcPts val="0"/>
              </a:spcAft>
              <a:buSzPts val="1400"/>
              <a:buChar char="○"/>
              <a:defRPr/>
            </a:lvl8pPr>
            <a:lvl9pPr marL="5486400" lvl="8" indent="-423545">
              <a:spcBef>
                <a:spcPts val="2135"/>
              </a:spcBef>
              <a:spcAft>
                <a:spcPts val="2135"/>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dirty="0"/>
          </a:p>
        </p:txBody>
      </p:sp>
    </p:spTree>
    <p:extLst>
      <p:ext uri="{BB962C8B-B14F-4D97-AF65-F5344CB8AC3E}">
        <p14:creationId xmlns:p14="http://schemas.microsoft.com/office/powerpoint/2010/main" val="43103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9304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78193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48730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64366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17256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1109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26269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8B1B0C-2CCA-4481-88E8-977308F75982}" type="datetimeFigureOut">
              <a:rPr lang="en-IN" smtClean="0"/>
              <a:t>23-02-2025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8677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8B1B0C-2CCA-4481-88E8-977308F75982}" type="datetimeFigureOut">
              <a:rPr lang="en-IN" smtClean="0"/>
              <a:t>23-02-2025</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045510-9295-4B27-9134-13C13771A412}" type="slidenum">
              <a:rPr lang="en-IN" smtClean="0"/>
              <a:t>‹#›</a:t>
            </a:fld>
            <a:endParaRPr lang="en-IN" dirty="0"/>
          </a:p>
        </p:txBody>
      </p:sp>
    </p:spTree>
    <p:extLst>
      <p:ext uri="{BB962C8B-B14F-4D97-AF65-F5344CB8AC3E}">
        <p14:creationId xmlns:p14="http://schemas.microsoft.com/office/powerpoint/2010/main" val="60276102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mc/articles/PMC9509260/"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hyperlink" Target="https://ieeexplore.ieee.org/document/9609390" TargetMode="External"/><Relationship Id="rId4" Type="http://schemas.openxmlformats.org/officeDocument/2006/relationships/hyperlink" Target="https://www.semanticscholar.org/paper/Medical-Handwritten-Prescription-Recognition-Using-Achkar-Ghayad/3fff5b7c44431728c6cd36b7a164697c02d83ac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0" y="339869"/>
            <a:ext cx="12192000" cy="1453452"/>
          </a:xfrm>
          <a:prstGeom prst="rect">
            <a:avLst/>
          </a:prstGeom>
          <a:noFill/>
          <a:ln>
            <a:noFill/>
          </a:ln>
        </p:spPr>
        <p:txBody>
          <a:bodyPr spcFirstLastPara="1" wrap="square" lIns="121900" tIns="121900" rIns="121900" bIns="121900" anchor="t" anchorCtr="0">
            <a:noAutofit/>
          </a:bodyPr>
          <a:lstStyle/>
          <a:p>
            <a:pPr algn="ctr">
              <a:lnSpc>
                <a:spcPct val="150000"/>
              </a:lnSpc>
            </a:pPr>
            <a:r>
              <a:rPr lang="en-GB" sz="2135" b="1" dirty="0">
                <a:latin typeface="Times New Roman" panose="02020603050405020304"/>
                <a:ea typeface="Times New Roman" panose="02020603050405020304"/>
                <a:cs typeface="Times New Roman" panose="02020603050405020304"/>
                <a:sym typeface="Times New Roman" panose="02020603050405020304"/>
              </a:rPr>
              <a:t>Gokaraju Rangaraju Institute of Engineering and Technology</a:t>
            </a:r>
            <a:endParaRPr sz="2135"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50000"/>
              </a:lnSpc>
            </a:pPr>
            <a:r>
              <a:rPr lang="en-GB" sz="2400" b="1" dirty="0">
                <a:latin typeface="Times New Roman" panose="02020603050405020304"/>
                <a:ea typeface="Times New Roman" panose="02020603050405020304"/>
                <a:cs typeface="Times New Roman" panose="02020603050405020304"/>
                <a:sym typeface="Times New Roman" panose="02020603050405020304"/>
              </a:rPr>
              <a:t>(Autonomous)</a:t>
            </a:r>
            <a:br>
              <a:rPr lang="en-GB" sz="2400" b="1" dirty="0">
                <a:latin typeface="Times New Roman" panose="02020603050405020304"/>
                <a:ea typeface="Times New Roman" panose="02020603050405020304"/>
                <a:cs typeface="Times New Roman" panose="02020603050405020304"/>
                <a:sym typeface="Times New Roman" panose="02020603050405020304"/>
              </a:rPr>
            </a:br>
            <a:r>
              <a:rPr lang="en-GB" sz="2400" b="1" dirty="0">
                <a:latin typeface="Times New Roman" panose="02020603050405020304"/>
                <a:ea typeface="Times New Roman" panose="02020603050405020304"/>
                <a:cs typeface="Times New Roman" panose="02020603050405020304"/>
                <a:sym typeface="Times New Roman" panose="02020603050405020304"/>
              </a:rPr>
              <a:t>Department of Informatio</a:t>
            </a:r>
            <a:r>
              <a:rPr lang="en-IN" sz="2400" b="1" dirty="0">
                <a:latin typeface="Times New Roman" panose="02020603050405020304"/>
                <a:ea typeface="Times New Roman" panose="02020603050405020304"/>
                <a:cs typeface="Times New Roman" panose="02020603050405020304"/>
                <a:sym typeface="Times New Roman" panose="02020603050405020304"/>
              </a:rPr>
              <a:t>n </a:t>
            </a:r>
            <a:r>
              <a:rPr lang="en-GB" sz="2400" b="1" dirty="0">
                <a:latin typeface="Times New Roman" panose="02020603050405020304"/>
                <a:ea typeface="Times New Roman" panose="02020603050405020304"/>
                <a:cs typeface="Times New Roman" panose="02020603050405020304"/>
                <a:sym typeface="Times New Roman" panose="02020603050405020304"/>
              </a:rPr>
              <a:t>Technology</a:t>
            </a:r>
            <a:endParaRPr sz="2400"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55" name="Shape 55"/>
          <p:cNvPicPr preferRelativeResize="0"/>
          <p:nvPr/>
        </p:nvPicPr>
        <p:blipFill>
          <a:blip r:embed="rId3"/>
          <a:stretch>
            <a:fillRect/>
          </a:stretch>
        </p:blipFill>
        <p:spPr>
          <a:xfrm>
            <a:off x="475336" y="364242"/>
            <a:ext cx="1363299" cy="1189161"/>
          </a:xfrm>
          <a:prstGeom prst="rect">
            <a:avLst/>
          </a:prstGeom>
          <a:noFill/>
          <a:ln>
            <a:noFill/>
          </a:ln>
        </p:spPr>
      </p:pic>
      <p:sp>
        <p:nvSpPr>
          <p:cNvPr id="56" name="Shape 56"/>
          <p:cNvSpPr txBox="1"/>
          <p:nvPr/>
        </p:nvSpPr>
        <p:spPr>
          <a:xfrm>
            <a:off x="1" y="1713045"/>
            <a:ext cx="12191999" cy="1715956"/>
          </a:xfrm>
          <a:prstGeom prst="rect">
            <a:avLst/>
          </a:prstGeom>
          <a:noFill/>
          <a:ln>
            <a:noFill/>
          </a:ln>
        </p:spPr>
        <p:txBody>
          <a:bodyPr spcFirstLastPara="1" wrap="square" lIns="121900" tIns="121900" rIns="121900" bIns="121900" anchor="t" anchorCtr="0">
            <a:noAutofit/>
          </a:bodyPr>
          <a:lstStyle/>
          <a:p>
            <a:pPr algn="ctr">
              <a:lnSpc>
                <a:spcPct val="150000"/>
              </a:lnSpc>
            </a:pPr>
            <a:r>
              <a:rPr lang="en-IN" sz="2400" b="1" i="1" dirty="0">
                <a:latin typeface="Times New Roman" panose="02020603050405020304" pitchFamily="18" charset="0"/>
                <a:cs typeface="Times New Roman" panose="02020603050405020304" pitchFamily="18" charset="0"/>
              </a:rPr>
              <a:t>A Mini Project on</a:t>
            </a:r>
          </a:p>
          <a:p>
            <a:pPr algn="ctr">
              <a:lnSpc>
                <a:spcPct val="150000"/>
              </a:lnSpc>
            </a:pPr>
            <a:r>
              <a:rPr lang="en-IN" sz="3200" b="1" dirty="0">
                <a:latin typeface="Times New Roman" panose="02020603050405020304" pitchFamily="18" charset="0"/>
                <a:cs typeface="Times New Roman" panose="02020603050405020304" pitchFamily="18" charset="0"/>
              </a:rPr>
              <a:t> MEDICAL PRESCRIPTION RECOGNITION</a:t>
            </a:r>
          </a:p>
        </p:txBody>
      </p:sp>
      <p:sp>
        <p:nvSpPr>
          <p:cNvPr id="57" name="Shape 57"/>
          <p:cNvSpPr txBox="1"/>
          <p:nvPr/>
        </p:nvSpPr>
        <p:spPr>
          <a:xfrm>
            <a:off x="682967" y="3860977"/>
            <a:ext cx="3320000" cy="1882400"/>
          </a:xfrm>
          <a:prstGeom prst="rect">
            <a:avLst/>
          </a:prstGeom>
          <a:noFill/>
          <a:ln>
            <a:noFill/>
          </a:ln>
        </p:spPr>
        <p:txBody>
          <a:bodyPr spcFirstLastPara="1" wrap="square" lIns="121900" tIns="121900" rIns="121900" bIns="121900" anchor="t" anchorCtr="0">
            <a:noAutofit/>
          </a:bodyPr>
          <a:lstStyle/>
          <a:p>
            <a:pPr>
              <a:lnSpc>
                <a:spcPct val="150000"/>
              </a:lnSpc>
            </a:pPr>
            <a:r>
              <a:rPr lang="en-GB" sz="2400" b="1" dirty="0">
                <a:latin typeface="Times New Roman" panose="02020603050405020304" pitchFamily="18" charset="0"/>
                <a:cs typeface="Times New Roman" panose="02020603050405020304" pitchFamily="18" charset="0"/>
              </a:rPr>
              <a:t>Guide</a:t>
            </a:r>
            <a:endParaRPr sz="2400" b="1" dirty="0">
              <a:latin typeface="Times New Roman" panose="02020603050405020304" pitchFamily="18" charset="0"/>
              <a:cs typeface="Times New Roman" panose="02020603050405020304" pitchFamily="18" charset="0"/>
            </a:endParaRPr>
          </a:p>
          <a:p>
            <a:pPr>
              <a:lnSpc>
                <a:spcPct val="150000"/>
              </a:lnSpc>
            </a:pPr>
            <a:r>
              <a:rPr sz="2400" dirty="0">
                <a:latin typeface="Times New Roman" panose="02020603050405020304" pitchFamily="18" charset="0"/>
                <a:cs typeface="Times New Roman" panose="02020603050405020304" pitchFamily="18" charset="0"/>
              </a:rPr>
              <a:t>J. ALEKHYA</a:t>
            </a:r>
          </a:p>
        </p:txBody>
      </p:sp>
      <p:sp>
        <p:nvSpPr>
          <p:cNvPr id="58" name="Shape 58"/>
          <p:cNvSpPr txBox="1"/>
          <p:nvPr/>
        </p:nvSpPr>
        <p:spPr>
          <a:xfrm>
            <a:off x="6509590" y="3661687"/>
            <a:ext cx="5072620" cy="2282249"/>
          </a:xfrm>
          <a:prstGeom prst="rect">
            <a:avLst/>
          </a:prstGeom>
          <a:noFill/>
          <a:ln>
            <a:noFill/>
          </a:ln>
        </p:spPr>
        <p:txBody>
          <a:bodyPr spcFirstLastPara="1" wrap="square" lIns="121900" tIns="121900" rIns="121900" bIns="121900" anchor="t" anchorCtr="0">
            <a:noAutofit/>
          </a:bodyPr>
          <a:lstStyle/>
          <a:p>
            <a:pPr>
              <a:lnSpc>
                <a:spcPct val="150000"/>
              </a:lnSpc>
            </a:pPr>
            <a:r>
              <a:rPr lang="en-GB" sz="2400" b="1" dirty="0">
                <a:latin typeface="Times New Roman" panose="02020603050405020304" pitchFamily="18" charset="0"/>
                <a:cs typeface="Times New Roman" panose="02020603050405020304" pitchFamily="18" charset="0"/>
              </a:rPr>
              <a:t>Team Members</a:t>
            </a:r>
            <a:endParaRPr lang="en-IN" sz="2400" b="1"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a:t>
            </a:r>
            <a:r>
              <a:rPr lang="en-US" altLang="en-IN" sz="2400" dirty="0">
                <a:latin typeface="Times New Roman" panose="02020603050405020304" pitchFamily="18" charset="0"/>
                <a:cs typeface="Times New Roman" panose="02020603050405020304" pitchFamily="18" charset="0"/>
              </a:rPr>
              <a:t>21241A12J7)  T.Archana</a:t>
            </a:r>
          </a:p>
          <a:p>
            <a:pPr>
              <a:lnSpc>
                <a:spcPct val="150000"/>
              </a:lnSpc>
            </a:pPr>
            <a:r>
              <a:rPr lang="en-GB" sz="2400" dirty="0">
                <a:latin typeface="Times New Roman" panose="02020603050405020304" pitchFamily="18" charset="0"/>
                <a:cs typeface="Times New Roman" panose="02020603050405020304" pitchFamily="18" charset="0"/>
              </a:rPr>
              <a:t>(21241A12D3</a:t>
            </a:r>
            <a:r>
              <a:rPr 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B.Shivani</a:t>
            </a:r>
            <a:endParaRPr lang="en-GB" sz="2400" dirty="0">
              <a:latin typeface="Times New Roman" panose="02020603050405020304" pitchFamily="18" charset="0"/>
              <a:cs typeface="Times New Roman" panose="02020603050405020304" pitchFamily="18" charset="0"/>
            </a:endParaRPr>
          </a:p>
          <a:p>
            <a:pPr>
              <a:lnSpc>
                <a:spcPct val="150000"/>
              </a:lnSpc>
            </a:pPr>
            <a:r>
              <a:rPr lang="en-GB" sz="2400" dirty="0">
                <a:latin typeface="Times New Roman" panose="02020603050405020304" pitchFamily="18" charset="0"/>
                <a:cs typeface="Times New Roman" panose="02020603050405020304" pitchFamily="18" charset="0"/>
              </a:rPr>
              <a:t>(21241A12</a:t>
            </a:r>
            <a:r>
              <a:rPr lang="en-US" altLang="en-GB" sz="2400" dirty="0">
                <a:latin typeface="Times New Roman" panose="02020603050405020304" pitchFamily="18" charset="0"/>
                <a:cs typeface="Times New Roman" panose="02020603050405020304" pitchFamily="18" charset="0"/>
              </a:rPr>
              <a:t>E4</a:t>
            </a:r>
            <a:r>
              <a:rPr lang="en-GB" sz="24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 E.Reena</a:t>
            </a:r>
            <a:endParaRPr lang="en-IN" sz="2400" dirty="0">
              <a:latin typeface="Times New Roman" panose="02020603050405020304" pitchFamily="18" charset="0"/>
              <a:cs typeface="Times New Roman" panose="02020603050405020304" pitchFamily="18" charset="0"/>
            </a:endParaRPr>
          </a:p>
          <a:p>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12" y="2375081"/>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Literature Survey</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extLst>
              <p:ext uri="{D42A27DB-BD31-4B8C-83A1-F6EECF244321}">
                <p14:modId xmlns:p14="http://schemas.microsoft.com/office/powerpoint/2010/main" val="3655218884"/>
              </p:ext>
            </p:extLst>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extLst>
              <p:ext uri="{D42A27DB-BD31-4B8C-83A1-F6EECF244321}">
                <p14:modId xmlns:p14="http://schemas.microsoft.com/office/powerpoint/2010/main" val="644580153"/>
              </p:ext>
            </p:extLst>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2670001239"/>
              </p:ext>
            </p:extLst>
          </p:nvPr>
        </p:nvGraphicFramePr>
        <p:xfrm>
          <a:off x="-2" y="0"/>
          <a:ext cx="12192000" cy="932688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Doctor’s Cursive Handwriting Recognition System Using Deep Learning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L. J. Fajardo</a:t>
                      </a:r>
                      <a:br>
                        <a:rPr lang="en-US" dirty="0"/>
                      </a:br>
                      <a:endParaRPr lang="en-US" dirty="0"/>
                    </a:p>
                    <a:p>
                      <a:endParaRPr lang="en-US" dirty="0"/>
                    </a:p>
                    <a:p>
                      <a:r>
                        <a:rPr lang="en-US" dirty="0"/>
                        <a:t>2019</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objective is to develop a hybrid model for web and mobile applications to effectively identify and convert doctors' cursive handwritten prescriptions into normal text.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Low accuracy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study used a CNN and RNN hybrid model in web and mobile apps, tested on 540 prescription images and validated with 48 samples for mobile accuracy.</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Out of 540 prescription images, the hybrid model achieved a 72% accuracy rate, recognizing 389 images. The second validation with 48 samples showed a 35% accuracy rate for the mobile application.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Handwritten Text Generation via </a:t>
                      </a:r>
                      <a:r>
                        <a:rPr lang="en-US" dirty="0" err="1"/>
                        <a:t>Disent</a:t>
                      </a:r>
                      <a:r>
                        <a:rPr lang="en-US" dirty="0"/>
                        <a:t> and led Representations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X. Liu, G. Meng, S. Xiang and C. Pan</a:t>
                      </a:r>
                    </a:p>
                    <a:p>
                      <a:endParaRPr lang="en-US" dirty="0"/>
                    </a:p>
                    <a:p>
                      <a:r>
                        <a:rPr lang="en-US" dirty="0"/>
                        <a:t>2021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model aims to use data augmentation to enhance handwritten text recognition (HTR) and achieve state-of-the-art performance in handwritten text generation.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Complexity and computed cost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Decoupling mechanism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Can generate handwritten text images with specified contents and various styles to perform data augmentation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380208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4098921791"/>
              </p:ext>
            </p:extLst>
          </p:nvPr>
        </p:nvGraphicFramePr>
        <p:xfrm>
          <a:off x="-2" y="0"/>
          <a:ext cx="12192000" cy="1069848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An OCR Post Correction Approach Using Deep Learning for Processing Medical Reports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Srinidhi</a:t>
                      </a:r>
                      <a:r>
                        <a:rPr lang="en-US" dirty="0"/>
                        <a:t> Karthikeyan ,Alba G. </a:t>
                      </a:r>
                      <a:r>
                        <a:rPr lang="en-US" dirty="0" err="1"/>
                        <a:t>Seco</a:t>
                      </a:r>
                      <a:r>
                        <a:rPr lang="en-US" dirty="0"/>
                        <a:t> de Herrera , </a:t>
                      </a:r>
                      <a:r>
                        <a:rPr lang="en-US" dirty="0" err="1"/>
                        <a:t>Faiyaz</a:t>
                      </a:r>
                      <a:r>
                        <a:rPr lang="en-US" dirty="0"/>
                        <a:t> Doctor , Senior Member, IEEE, and </a:t>
                      </a:r>
                      <a:r>
                        <a:rPr lang="en-US" dirty="0" err="1"/>
                        <a:t>Asim</a:t>
                      </a:r>
                      <a:r>
                        <a:rPr lang="en-US" dirty="0"/>
                        <a:t> Mirza.</a:t>
                      </a:r>
                    </a:p>
                    <a:p>
                      <a:endParaRPr lang="en-US" dirty="0"/>
                    </a:p>
                    <a:p>
                      <a:r>
                        <a:rPr lang="en-US" dirty="0"/>
                        <a:t>2022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Addressing OCR challenges, a self supervised pre-training technique, </a:t>
                      </a:r>
                      <a:r>
                        <a:rPr lang="en-US" dirty="0" err="1"/>
                        <a:t>RoBERTa</a:t>
                      </a:r>
                      <a:r>
                        <a:rPr lang="en-US" dirty="0"/>
                        <a:t> is proposed significantly reducing word error rates in processing real medical documents.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Dependency on specific datasets, potential challenges with uncommon medical terms, and ongoing adaptation needs for diverse medical contexts.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OCR post processing includes space removal, entity filtering, and identification/ masking of incorrect words for improving accuracy.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project automates NHS patient report information retrieval by categorizing medical documents, identifying key modifications, and recommending updates for immediate inclusion in patient records.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An online cursive handwritten medical words recognition system for busy doctors in developing countries for ensuring efficient healthcare service delivery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ShairaTabass</a:t>
                      </a:r>
                      <a:r>
                        <a:rPr lang="en-US" dirty="0"/>
                        <a:t> um1*, </a:t>
                      </a:r>
                    </a:p>
                    <a:p>
                      <a:r>
                        <a:rPr lang="en-US" dirty="0" err="1"/>
                        <a:t>NurenAbedin</a:t>
                      </a:r>
                      <a:r>
                        <a:rPr lang="en-US" dirty="0"/>
                        <a:t> 1 , Md Mahmudur Rahman2 , Md </a:t>
                      </a:r>
                      <a:r>
                        <a:rPr lang="en-US" dirty="0" err="1"/>
                        <a:t>Moshiur</a:t>
                      </a:r>
                      <a:r>
                        <a:rPr lang="en-US" dirty="0"/>
                        <a:t> Rahman3 , </a:t>
                      </a:r>
                      <a:r>
                        <a:rPr lang="en-US" dirty="0" err="1"/>
                        <a:t>MostafaTaufq</a:t>
                      </a:r>
                      <a:r>
                        <a:rPr lang="en-US" dirty="0"/>
                        <a:t> Ahmed4 , </a:t>
                      </a:r>
                      <a:r>
                        <a:rPr lang="en-US" dirty="0" err="1"/>
                        <a:t>Rafqul</a:t>
                      </a:r>
                      <a:r>
                        <a:rPr lang="en-US" dirty="0"/>
                        <a:t> Islam2,5 &amp; AshirAhmed1, 2.</a:t>
                      </a:r>
                    </a:p>
                    <a:p>
                      <a:endParaRPr lang="en-US" dirty="0"/>
                    </a:p>
                    <a:p>
                      <a:r>
                        <a:rPr lang="en-US" dirty="0"/>
                        <a:t>2022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Enhance healthcare in developing countries with machine learning for accurate handwritten prescription recognition and a </a:t>
                      </a:r>
                      <a:r>
                        <a:rPr lang="en-US" dirty="0" err="1"/>
                        <a:t>smartpen</a:t>
                      </a:r>
                      <a:r>
                        <a:rPr lang="en-US" dirty="0"/>
                        <a:t> for real-time digitization, reducing errors and costs.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Single Language conversion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Data augmentation using RSS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proposed handwritten recognition technology can be installed in a smart pen for busy doctors which will recognize the writings and digitize them in real time.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69789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1984582366"/>
              </p:ext>
            </p:extLst>
          </p:nvPr>
        </p:nvGraphicFramePr>
        <p:xfrm>
          <a:off x="-2" y="0"/>
          <a:ext cx="12192000" cy="960120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Doctor’s Handwritten Prescription Recognition System In Multi Language Using Deep Learning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Pavithiran</a:t>
                      </a:r>
                      <a:r>
                        <a:rPr lang="en-US" dirty="0"/>
                        <a:t> G1 , Sharan </a:t>
                      </a:r>
                      <a:r>
                        <a:rPr lang="en-US" dirty="0" err="1"/>
                        <a:t>Padmanabha</a:t>
                      </a:r>
                      <a:r>
                        <a:rPr lang="en-US" dirty="0"/>
                        <a:t> n2 , </a:t>
                      </a:r>
                      <a:r>
                        <a:rPr lang="en-US" dirty="0" err="1"/>
                        <a:t>Nuvvuru</a:t>
                      </a:r>
                      <a:r>
                        <a:rPr lang="en-US" dirty="0"/>
                        <a:t> Divya3 , </a:t>
                      </a:r>
                      <a:r>
                        <a:rPr lang="en-US" dirty="0" err="1"/>
                        <a:t>Aswathy</a:t>
                      </a:r>
                      <a:r>
                        <a:rPr lang="en-US" dirty="0"/>
                        <a:t> V 4 , Irene </a:t>
                      </a:r>
                      <a:r>
                        <a:rPr lang="en-US" dirty="0" err="1"/>
                        <a:t>Jerusha</a:t>
                      </a:r>
                      <a:r>
                        <a:rPr lang="en-US" dirty="0"/>
                        <a:t> P5 , </a:t>
                      </a:r>
                      <a:r>
                        <a:rPr lang="en-US" dirty="0" err="1"/>
                        <a:t>Chandar</a:t>
                      </a:r>
                      <a:r>
                        <a:rPr lang="en-US" dirty="0"/>
                        <a:t> B6</a:t>
                      </a:r>
                    </a:p>
                    <a:p>
                      <a:endParaRPr lang="en-US" dirty="0"/>
                    </a:p>
                    <a:p>
                      <a:r>
                        <a:rPr lang="en-US" dirty="0"/>
                        <a:t>2022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system using several networks CNN, RNN, LSTM to recognize and translate handwritten prescription s to various languages.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proposed system cannot be applied for all the systems.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Data collection, Data Processing, Model Building, Prediction readable prescription.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model went around 50 epochs to get trained and further more predicted text was compared with medical database.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Natural Language Processing and Computer Vision in Healthcare :Doctor’s Handwriting Recognition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Mehee</a:t>
                      </a:r>
                      <a:r>
                        <a:rPr lang="en-US" dirty="0"/>
                        <a:t> </a:t>
                      </a:r>
                      <a:r>
                        <a:rPr lang="en-US" dirty="0" err="1"/>
                        <a:t>Porwal</a:t>
                      </a:r>
                      <a:r>
                        <a:rPr lang="en-US" dirty="0"/>
                        <a:t> Mitesh </a:t>
                      </a:r>
                      <a:r>
                        <a:rPr lang="en-US" dirty="0" err="1"/>
                        <a:t>Khemani</a:t>
                      </a:r>
                      <a:r>
                        <a:rPr lang="en-US" dirty="0"/>
                        <a:t>.</a:t>
                      </a:r>
                    </a:p>
                    <a:p>
                      <a:endParaRPr lang="en-US" dirty="0"/>
                    </a:p>
                    <a:p>
                      <a:endParaRPr lang="en-US" dirty="0"/>
                    </a:p>
                    <a:p>
                      <a:r>
                        <a:rPr lang="en-US" dirty="0"/>
                        <a:t>2023</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Create a CNN to improve medical record accuracy by detecting doctors' handwriting. Train with diverse data and extend to finance and postal services for better handwriting recognition.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Performance depends on data quality. Challenges include limited medical expertise, reliance on technology, interpretability issues, and ethical concerns like privacy and bias.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Integrate AI for accurate diagnosis, validate algorithms in real-world scenarios, and embed them into clinical workflows. Provide staff training and ensure continuous improvement for optimal patient care.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Improved handwriting recognition and precise Healthcare diagnosis via machine learning enhance efficiency and cut costs.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392946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609" y="2155162"/>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Design</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609600"/>
            <a:ext cx="8495241" cy="747311"/>
          </a:xfrm>
        </p:spPr>
        <p:txBody>
          <a:bodyPr>
            <a:normAutofit/>
          </a:bodyPr>
          <a:lstStyle/>
          <a:p>
            <a:r>
              <a:rPr lang="en-US" dirty="0">
                <a:latin typeface="Times New Roman" panose="02020603050405020304" pitchFamily="18" charset="0"/>
                <a:cs typeface="Times New Roman" panose="02020603050405020304" pitchFamily="18" charset="0"/>
              </a:rPr>
              <a:t>USECASE DIAGRAM</a:t>
            </a:r>
          </a:p>
        </p:txBody>
      </p:sp>
      <p:pic>
        <p:nvPicPr>
          <p:cNvPr id="5" name="Picture 1"/>
          <p:cNvPicPr>
            <a:picLocks noChangeAspect="1"/>
          </p:cNvPicPr>
          <p:nvPr>
            <p:custDataLst>
              <p:tags r:id="rId1"/>
            </p:custDataLst>
          </p:nvPr>
        </p:nvPicPr>
        <p:blipFill>
          <a:blip r:embed="rId3"/>
          <a:srcRect l="665"/>
          <a:stretch>
            <a:fillRect/>
          </a:stretch>
        </p:blipFill>
        <p:spPr>
          <a:xfrm>
            <a:off x="1828799" y="1581995"/>
            <a:ext cx="6494927" cy="4891488"/>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62" y="696686"/>
            <a:ext cx="8596668" cy="1320800"/>
          </a:xfrm>
        </p:spPr>
        <p:txBody>
          <a:bodyPr>
            <a:normAutofit/>
          </a:bodyPr>
          <a:lstStyle/>
          <a:p>
            <a:r>
              <a:rPr lang="en-US" dirty="0">
                <a:latin typeface="Times New Roman" panose="02020603050405020304" pitchFamily="18" charset="0"/>
                <a:cs typeface="Times New Roman" panose="02020603050405020304" pitchFamily="18" charset="0"/>
              </a:rPr>
              <a:t>Class Diagram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108300299" name="Picture 1"/>
          <p:cNvPicPr>
            <a:picLocks noChangeAspect="1"/>
          </p:cNvPicPr>
          <p:nvPr>
            <p:custDataLst>
              <p:tags r:id="rId1"/>
            </p:custDataLst>
          </p:nvPr>
        </p:nvPicPr>
        <p:blipFill>
          <a:blip r:embed="rId3"/>
          <a:stretch>
            <a:fillRect/>
          </a:stretch>
        </p:blipFill>
        <p:spPr>
          <a:xfrm>
            <a:off x="1885071" y="1547446"/>
            <a:ext cx="6794696" cy="46138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Sequence Diagram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64537179" name="Picture 1"/>
          <p:cNvPicPr>
            <a:picLocks noChangeAspect="1"/>
          </p:cNvPicPr>
          <p:nvPr>
            <p:custDataLst>
              <p:tags r:id="rId1"/>
            </p:custDataLst>
          </p:nvPr>
        </p:nvPicPr>
        <p:blipFill>
          <a:blip r:embed="rId3"/>
          <a:stretch>
            <a:fillRect/>
          </a:stretch>
        </p:blipFill>
        <p:spPr>
          <a:xfrm>
            <a:off x="1078918" y="1466312"/>
            <a:ext cx="7793500" cy="50470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409516" cy="1320800"/>
          </a:xfrm>
        </p:spPr>
        <p:txBody>
          <a:bodyPr>
            <a:noAutofit/>
          </a:bodyPr>
          <a:lstStyle/>
          <a:p>
            <a:r>
              <a:rPr lang="en-US" dirty="0">
                <a:latin typeface="Times New Roman" panose="02020603050405020304" pitchFamily="18" charset="0"/>
                <a:cs typeface="Times New Roman" panose="02020603050405020304" pitchFamily="18" charset="0"/>
              </a:rPr>
              <a:t>Activity Diagram</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6" name="Picture 1"/>
          <p:cNvPicPr>
            <a:picLocks noChangeAspect="1"/>
          </p:cNvPicPr>
          <p:nvPr>
            <p:custDataLst>
              <p:tags r:id="rId1"/>
            </p:custDataLst>
          </p:nvPr>
        </p:nvPicPr>
        <p:blipFill>
          <a:blip r:embed="rId3"/>
          <a:stretch>
            <a:fillRect/>
          </a:stretch>
        </p:blipFill>
        <p:spPr>
          <a:xfrm>
            <a:off x="1401110" y="1533379"/>
            <a:ext cx="7243318" cy="43047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610" y="2447365"/>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Source Code</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19" y="314981"/>
            <a:ext cx="11191580" cy="7636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Contents</a:t>
            </a:r>
          </a:p>
        </p:txBody>
      </p:sp>
      <p:sp>
        <p:nvSpPr>
          <p:cNvPr id="3" name="Text Placeholder 2"/>
          <p:cNvSpPr>
            <a:spLocks noGrp="1"/>
          </p:cNvSpPr>
          <p:nvPr>
            <p:ph type="body" idx="1"/>
          </p:nvPr>
        </p:nvSpPr>
        <p:spPr>
          <a:xfrm>
            <a:off x="584819" y="1494502"/>
            <a:ext cx="11191581" cy="5048516"/>
          </a:xfrm>
        </p:spPr>
        <p:txBody>
          <a:bodyPr/>
          <a:lstStyle/>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Abstract</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Aim and Scope</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Existing System</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Proposed System</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System Specifications</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References</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Literature Survey</a:t>
            </a:r>
          </a:p>
          <a:p>
            <a:pPr>
              <a:spcBef>
                <a:spcPts val="165"/>
              </a:spcBef>
              <a:spcAft>
                <a:spcPts val="165"/>
              </a:spcAft>
              <a:buFont typeface="Wingdings" panose="05000000000000000000" pitchFamily="2" charset="2"/>
              <a:buChar char="v"/>
            </a:pPr>
            <a:r>
              <a:rPr lang="en-IN" sz="2665" dirty="0">
                <a:latin typeface="Times New Roman" panose="02020603050405020304" pitchFamily="18" charset="0"/>
                <a:cs typeface="Times New Roman" panose="02020603050405020304" pitchFamily="18" charset="0"/>
              </a:rPr>
              <a:t>Design</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Source Code</a:t>
            </a:r>
          </a:p>
          <a:p>
            <a:pPr>
              <a:spcBef>
                <a:spcPts val="165"/>
              </a:spcBef>
              <a:spcAft>
                <a:spcPts val="165"/>
              </a:spcAft>
              <a:buFont typeface="Wingdings" panose="05000000000000000000" pitchFamily="2" charset="2"/>
              <a:buChar char="v"/>
            </a:pPr>
            <a:r>
              <a:rPr lang="en-IN" sz="2665" dirty="0">
                <a:latin typeface="Times New Roman" panose="02020603050405020304" pitchFamily="18" charset="0"/>
                <a:cs typeface="Times New Roman" panose="02020603050405020304" pitchFamily="18" charset="0"/>
              </a:rPr>
              <a:t>Final Output</a:t>
            </a:r>
            <a:endParaRPr lang="en-IN" sz="2665" dirty="0">
              <a:solidFill>
                <a:schemeClr val="tx1"/>
              </a:solidFill>
              <a:latin typeface="Times New Roman" panose="02020603050405020304" pitchFamily="18" charset="0"/>
              <a:cs typeface="Times New Roman" panose="02020603050405020304" pitchFamily="18" charset="0"/>
            </a:endParaRPr>
          </a:p>
          <a:p>
            <a:pPr>
              <a:spcBef>
                <a:spcPts val="165"/>
              </a:spcBef>
              <a:spcAft>
                <a:spcPts val="165"/>
              </a:spcAft>
              <a:buFont typeface="Wingdings" panose="05000000000000000000" pitchFamily="2" charset="2"/>
              <a:buChar char="v"/>
            </a:pPr>
            <a:endParaRPr lang="en-IN" sz="2665" dirty="0">
              <a:solidFill>
                <a:schemeClr val="tx1"/>
              </a:solidFill>
              <a:latin typeface="Times New Roman" panose="02020603050405020304" pitchFamily="18" charset="0"/>
              <a:cs typeface="Times New Roman" panose="02020603050405020304" pitchFamily="18" charset="0"/>
            </a:endParaRPr>
          </a:p>
          <a:p>
            <a:pPr>
              <a:spcBef>
                <a:spcPts val="165"/>
              </a:spcBef>
              <a:spcAft>
                <a:spcPts val="165"/>
              </a:spcAft>
              <a:buFont typeface="Wingdings" panose="05000000000000000000" pitchFamily="2" charset="2"/>
              <a:buChar char="v"/>
            </a:pPr>
            <a:endParaRPr lang="en-IN" sz="2665" dirty="0">
              <a:solidFill>
                <a:schemeClr val="tx1"/>
              </a:solidFill>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6ED7C-F189-7DF7-4DA8-924B79AC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20" y="1362224"/>
            <a:ext cx="6613109" cy="2377791"/>
          </a:xfrm>
          <a:prstGeom prst="rect">
            <a:avLst/>
          </a:prstGeom>
        </p:spPr>
      </p:pic>
      <p:sp>
        <p:nvSpPr>
          <p:cNvPr id="7" name="TextBox 6">
            <a:extLst>
              <a:ext uri="{FF2B5EF4-FFF2-40B4-BE49-F238E27FC236}">
                <a16:creationId xmlns:a16="http://schemas.microsoft.com/office/drawing/2014/main" id="{0A632108-055A-92B3-FC6B-3225E3B2D543}"/>
              </a:ext>
            </a:extLst>
          </p:cNvPr>
          <p:cNvSpPr txBox="1"/>
          <p:nvPr/>
        </p:nvSpPr>
        <p:spPr>
          <a:xfrm>
            <a:off x="3048000" y="3245615"/>
            <a:ext cx="6096000" cy="372025"/>
          </a:xfrm>
          <a:prstGeom prst="rect">
            <a:avLst/>
          </a:prstGeom>
          <a:noFill/>
        </p:spPr>
        <p:txBody>
          <a:bodyPr wrap="square">
            <a:spAutoFit/>
          </a:bodyPr>
          <a:lstStyle/>
          <a:p>
            <a:pPr>
              <a:lnSpc>
                <a:spcPct val="106000"/>
              </a:lnSpc>
              <a:spcAft>
                <a:spcPts val="800"/>
              </a:spcAft>
            </a:pPr>
            <a:r>
              <a:rPr lang="en-IN" sz="1800" b="1" dirty="0" err="1">
                <a:effectLst/>
                <a:latin typeface="Times New Roman" panose="02020603050405020304" pitchFamily="18" charset="0"/>
                <a:ea typeface="Times New Roman" panose="02020603050405020304" pitchFamily="18" charset="0"/>
              </a:rPr>
              <a:t>Impo</a:t>
            </a:r>
            <a:r>
              <a:rPr lang="en-US" sz="1800" b="1" dirty="0">
                <a:effectLst/>
                <a:latin typeface="Times New Roman" panose="02020603050405020304" pitchFamily="18" charset="0"/>
                <a:ea typeface="Times New Roman" panose="02020603050405020304" pitchFamily="18" charset="0"/>
              </a:rPr>
              <a:t>r</a:t>
            </a:r>
            <a:r>
              <a:rPr lang="en-IN" sz="1800" b="1" dirty="0">
                <a:effectLst/>
                <a:latin typeface="Times New Roman" panose="02020603050405020304" pitchFamily="18" charset="0"/>
                <a:ea typeface="Times New Roman" panose="02020603050405020304" pitchFamily="18" charset="0"/>
              </a:rPr>
              <a:t>ting Modu</a:t>
            </a:r>
            <a:r>
              <a:rPr lang="en-US" sz="1800" b="1" dirty="0">
                <a:effectLst/>
                <a:latin typeface="Times New Roman" panose="02020603050405020304" pitchFamily="18" charset="0"/>
                <a:ea typeface="Times New Roman" panose="02020603050405020304" pitchFamily="18" charset="0"/>
              </a:rPr>
              <a:t>l</a:t>
            </a:r>
            <a:r>
              <a:rPr lang="en-IN" sz="1800" b="1" dirty="0">
                <a:effectLst/>
                <a:latin typeface="Times New Roman" panose="02020603050405020304" pitchFamily="18" charset="0"/>
                <a:ea typeface="Times New Roman" panose="02020603050405020304" pitchFamily="18" charset="0"/>
              </a:rPr>
              <a:t>es and Packages</a:t>
            </a:r>
            <a:endParaRPr lang="en-IN" sz="1400" dirty="0">
              <a:effectLst/>
              <a:latin typeface="Calibri" panose="020F050202020403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F0C918EF-5608-F441-2FF4-FA0D79397D97}"/>
              </a:ext>
            </a:extLst>
          </p:cNvPr>
          <p:cNvSpPr txBox="1"/>
          <p:nvPr/>
        </p:nvSpPr>
        <p:spPr>
          <a:xfrm>
            <a:off x="5013434" y="861773"/>
            <a:ext cx="6096000" cy="762901"/>
          </a:xfrm>
          <a:prstGeom prst="rect">
            <a:avLst/>
          </a:prstGeom>
          <a:noFill/>
        </p:spPr>
        <p:txBody>
          <a:bodyPr wrap="square">
            <a:spAutoFit/>
          </a:bodyPr>
          <a:lstStyle/>
          <a:p>
            <a:pPr>
              <a:lnSpc>
                <a:spcPct val="106000"/>
              </a:lnSpc>
              <a:spcAft>
                <a:spcPts val="800"/>
              </a:spcAft>
            </a:pPr>
            <a:endParaRPr lang="en-US" sz="1800" b="1" dirty="0">
              <a:effectLst/>
              <a:latin typeface="Times New Roman" panose="02020603050405020304" pitchFamily="18" charset="0"/>
              <a:ea typeface="Times New Roman" panose="02020603050405020304" pitchFamily="18" charset="0"/>
            </a:endParaRPr>
          </a:p>
          <a:p>
            <a:pPr>
              <a:lnSpc>
                <a:spcPct val="106000"/>
              </a:lnSpc>
              <a:spcAft>
                <a:spcPts val="800"/>
              </a:spcAft>
            </a:pPr>
            <a:endParaRPr lang="en-IN" b="1" dirty="0">
              <a:latin typeface="Times New Roman" panose="02020603050405020304" pitchFamily="18" charset="0"/>
              <a:ea typeface="Calibri" panose="020F0502020204030204" pitchFamily="34" charset="0"/>
            </a:endParaRPr>
          </a:p>
        </p:txBody>
      </p:sp>
      <p:sp>
        <p:nvSpPr>
          <p:cNvPr id="12" name="Content Placeholder 2"/>
          <p:cNvSpPr txBox="1"/>
          <p:nvPr/>
        </p:nvSpPr>
        <p:spPr>
          <a:xfrm>
            <a:off x="146804" y="693939"/>
            <a:ext cx="12052880"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Data Collection</a:t>
            </a:r>
            <a:endParaRPr lang="en-IN" dirty="0">
              <a:solidFill>
                <a:schemeClr val="accent1"/>
              </a:solidFill>
              <a:effectLst/>
              <a:latin typeface="Times New Roman" panose="02020603050405020304" pitchFamily="18" charset="0"/>
              <a:ea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6641618-AAF7-AD93-595B-40AA5AF7DA89}"/>
              </a:ext>
            </a:extLst>
          </p:cNvPr>
          <p:cNvSpPr txBox="1"/>
          <p:nvPr/>
        </p:nvSpPr>
        <p:spPr>
          <a:xfrm>
            <a:off x="325821" y="3738781"/>
            <a:ext cx="7104994" cy="954107"/>
          </a:xfrm>
          <a:prstGeom prst="rect">
            <a:avLst/>
          </a:prstGeom>
          <a:noFill/>
        </p:spPr>
        <p:txBody>
          <a:bodyPr wrap="square" rtlCol="0">
            <a:spAutoFit/>
          </a:bodyPr>
          <a:lstStyle/>
          <a:p>
            <a:r>
              <a:rPr lang="en-IN" sz="2800" b="1" dirty="0" err="1">
                <a:solidFill>
                  <a:schemeClr val="accent1"/>
                </a:solidFill>
                <a:effectLst/>
                <a:latin typeface="Times New Roman" panose="02020603050405020304" pitchFamily="18" charset="0"/>
                <a:ea typeface="Times New Roman" panose="02020603050405020304" pitchFamily="18" charset="0"/>
              </a:rPr>
              <a:t>Impo</a:t>
            </a:r>
            <a:r>
              <a:rPr lang="en-US" sz="2800" b="1" dirty="0">
                <a:solidFill>
                  <a:schemeClr val="accent1"/>
                </a:solidFill>
                <a:effectLst/>
                <a:latin typeface="Times New Roman" panose="02020603050405020304" pitchFamily="18" charset="0"/>
                <a:ea typeface="Times New Roman" panose="02020603050405020304" pitchFamily="18" charset="0"/>
              </a:rPr>
              <a:t>r</a:t>
            </a:r>
            <a:r>
              <a:rPr lang="en-IN" sz="2800" b="1" dirty="0">
                <a:solidFill>
                  <a:schemeClr val="accent1"/>
                </a:solidFill>
                <a:effectLst/>
                <a:latin typeface="Times New Roman" panose="02020603050405020304" pitchFamily="18" charset="0"/>
                <a:ea typeface="Times New Roman" panose="02020603050405020304" pitchFamily="18" charset="0"/>
              </a:rPr>
              <a:t>ting Modu</a:t>
            </a:r>
            <a:r>
              <a:rPr lang="en-US" sz="2800" b="1" dirty="0">
                <a:solidFill>
                  <a:schemeClr val="accent1"/>
                </a:solidFill>
                <a:effectLst/>
                <a:latin typeface="Times New Roman" panose="02020603050405020304" pitchFamily="18" charset="0"/>
                <a:ea typeface="Times New Roman" panose="02020603050405020304" pitchFamily="18" charset="0"/>
              </a:rPr>
              <a:t>l</a:t>
            </a:r>
            <a:r>
              <a:rPr lang="en-IN" sz="2800" b="1" dirty="0">
                <a:solidFill>
                  <a:schemeClr val="accent1"/>
                </a:solidFill>
                <a:effectLst/>
                <a:latin typeface="Times New Roman" panose="02020603050405020304" pitchFamily="18" charset="0"/>
                <a:ea typeface="Times New Roman" panose="02020603050405020304" pitchFamily="18" charset="0"/>
              </a:rPr>
              <a:t>es and Packages</a:t>
            </a:r>
            <a:endParaRPr lang="en-IN" sz="2800" dirty="0">
              <a:solidFill>
                <a:schemeClr val="accent1"/>
              </a:solidFill>
              <a:effectLst/>
              <a:latin typeface="Calibri" panose="020F0502020204030204" pitchFamily="34" charset="0"/>
              <a:ea typeface="Calibri" panose="020F0502020204030204" pitchFamily="34" charset="0"/>
            </a:endParaRPr>
          </a:p>
          <a:p>
            <a:endParaRPr lang="en-IN" sz="2800" dirty="0"/>
          </a:p>
        </p:txBody>
      </p:sp>
      <p:pic>
        <p:nvPicPr>
          <p:cNvPr id="16" name="Picture 15">
            <a:extLst>
              <a:ext uri="{FF2B5EF4-FFF2-40B4-BE49-F238E27FC236}">
                <a16:creationId xmlns:a16="http://schemas.microsoft.com/office/drawing/2014/main" id="{113EEC7A-BFDC-6406-E55C-BB95F286E237}"/>
              </a:ext>
            </a:extLst>
          </p:cNvPr>
          <p:cNvPicPr>
            <a:picLocks noChangeAspect="1"/>
          </p:cNvPicPr>
          <p:nvPr/>
        </p:nvPicPr>
        <p:blipFill>
          <a:blip r:embed="rId3"/>
          <a:stretch>
            <a:fillRect/>
          </a:stretch>
        </p:blipFill>
        <p:spPr>
          <a:xfrm>
            <a:off x="2103443" y="4416582"/>
            <a:ext cx="6690886" cy="23539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Dataset Splitting</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1363D913-D5A8-2D26-D2DB-0879B3D61B48}"/>
              </a:ext>
            </a:extLst>
          </p:cNvPr>
          <p:cNvPicPr>
            <a:picLocks noChangeAspect="1"/>
          </p:cNvPicPr>
          <p:nvPr/>
        </p:nvPicPr>
        <p:blipFill>
          <a:blip r:embed="rId2"/>
          <a:stretch>
            <a:fillRect/>
          </a:stretch>
        </p:blipFill>
        <p:spPr>
          <a:xfrm>
            <a:off x="2354872" y="1188918"/>
            <a:ext cx="5569050" cy="2240082"/>
          </a:xfrm>
          <a:prstGeom prst="rect">
            <a:avLst/>
          </a:prstGeom>
        </p:spPr>
      </p:pic>
      <p:pic>
        <p:nvPicPr>
          <p:cNvPr id="3" name="Picture 2">
            <a:extLst>
              <a:ext uri="{FF2B5EF4-FFF2-40B4-BE49-F238E27FC236}">
                <a16:creationId xmlns:a16="http://schemas.microsoft.com/office/drawing/2014/main" id="{64E483F4-3641-3B45-6BD5-0C48B4DDD559}"/>
              </a:ext>
            </a:extLst>
          </p:cNvPr>
          <p:cNvPicPr>
            <a:picLocks noChangeAspect="1"/>
          </p:cNvPicPr>
          <p:nvPr/>
        </p:nvPicPr>
        <p:blipFill>
          <a:blip r:embed="rId3"/>
          <a:stretch>
            <a:fillRect/>
          </a:stretch>
        </p:blipFill>
        <p:spPr>
          <a:xfrm>
            <a:off x="2354872" y="3655857"/>
            <a:ext cx="5968443" cy="306025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B666B-33D5-09A0-2092-D9A01ACE9D41}"/>
              </a:ext>
            </a:extLst>
          </p:cNvPr>
          <p:cNvSpPr txBox="1"/>
          <p:nvPr/>
        </p:nvSpPr>
        <p:spPr>
          <a:xfrm>
            <a:off x="515007" y="713802"/>
            <a:ext cx="6096000" cy="556434"/>
          </a:xfrm>
          <a:prstGeom prst="rect">
            <a:avLst/>
          </a:prstGeom>
          <a:noFill/>
        </p:spPr>
        <p:txBody>
          <a:bodyPr wrap="square">
            <a:spAutoFit/>
          </a:bodyPr>
          <a:lstStyle/>
          <a:p>
            <a:pPr>
              <a:lnSpc>
                <a:spcPct val="115000"/>
              </a:lnSpc>
              <a:spcBef>
                <a:spcPts val="150"/>
              </a:spcBef>
              <a:spcAft>
                <a:spcPts val="150"/>
              </a:spcAft>
              <a:tabLst>
                <a:tab pos="1507490" algn="l"/>
              </a:tabLst>
            </a:pPr>
            <a:r>
              <a:rPr lang="en-IN" sz="2800" b="1" dirty="0">
                <a:solidFill>
                  <a:schemeClr val="accent1"/>
                </a:solidFill>
                <a:effectLst/>
                <a:latin typeface="Times New Roman" panose="02020603050405020304" pitchFamily="18" charset="0"/>
                <a:ea typeface="Times New Roman" panose="02020603050405020304" pitchFamily="18" charset="0"/>
              </a:rPr>
              <a:t>Data Input Pipeline</a:t>
            </a:r>
            <a:endParaRPr lang="en-IN" sz="2800" dirty="0">
              <a:solidFill>
                <a:schemeClr val="accent1"/>
              </a:solidFill>
              <a:effectLst/>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E21317B7-8794-23E6-CE4F-0BDEAEC505CB}"/>
              </a:ext>
            </a:extLst>
          </p:cNvPr>
          <p:cNvPicPr>
            <a:picLocks noChangeAspect="1"/>
          </p:cNvPicPr>
          <p:nvPr/>
        </p:nvPicPr>
        <p:blipFill>
          <a:blip r:embed="rId2"/>
          <a:stretch>
            <a:fillRect/>
          </a:stretch>
        </p:blipFill>
        <p:spPr>
          <a:xfrm>
            <a:off x="2579012" y="1302110"/>
            <a:ext cx="5606765" cy="2580043"/>
          </a:xfrm>
          <a:prstGeom prst="rect">
            <a:avLst/>
          </a:prstGeom>
        </p:spPr>
      </p:pic>
      <p:sp>
        <p:nvSpPr>
          <p:cNvPr id="10" name="TextBox 9">
            <a:extLst>
              <a:ext uri="{FF2B5EF4-FFF2-40B4-BE49-F238E27FC236}">
                <a16:creationId xmlns:a16="http://schemas.microsoft.com/office/drawing/2014/main" id="{201261EA-29F8-04A9-0617-9CEF845AB8C2}"/>
              </a:ext>
            </a:extLst>
          </p:cNvPr>
          <p:cNvSpPr txBox="1"/>
          <p:nvPr/>
        </p:nvSpPr>
        <p:spPr>
          <a:xfrm>
            <a:off x="3048000" y="3236285"/>
            <a:ext cx="6096000" cy="390684"/>
          </a:xfrm>
          <a:prstGeom prst="rect">
            <a:avLst/>
          </a:prstGeom>
          <a:noFill/>
        </p:spPr>
        <p:txBody>
          <a:bodyPr wrap="square">
            <a:spAutoFit/>
          </a:bodyPr>
          <a:lstStyle/>
          <a:p>
            <a:pPr>
              <a:lnSpc>
                <a:spcPct val="115000"/>
              </a:lnSpc>
              <a:spcBef>
                <a:spcPts val="150"/>
              </a:spcBef>
              <a:spcAft>
                <a:spcPts val="150"/>
              </a:spcAft>
              <a:tabLst>
                <a:tab pos="1507490" algn="l"/>
              </a:tabLst>
            </a:pPr>
            <a:r>
              <a:rPr lang="en-IN" sz="1800" b="1" dirty="0">
                <a:effectLst/>
                <a:latin typeface="Times New Roman" panose="02020603050405020304" pitchFamily="18" charset="0"/>
                <a:ea typeface="Times New Roman" panose="02020603050405020304" pitchFamily="18" charset="0"/>
              </a:rPr>
              <a:t>Prepare Dataset Objects</a:t>
            </a:r>
            <a:endParaRPr lang="en-IN" sz="14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7C2B7E0F-4E4A-5256-2E7A-7DC76F0DFC81}"/>
              </a:ext>
            </a:extLst>
          </p:cNvPr>
          <p:cNvSpPr txBox="1"/>
          <p:nvPr/>
        </p:nvSpPr>
        <p:spPr>
          <a:xfrm>
            <a:off x="515007" y="4137337"/>
            <a:ext cx="4128011" cy="523220"/>
          </a:xfrm>
          <a:prstGeom prst="rect">
            <a:avLst/>
          </a:prstGeom>
          <a:noFill/>
        </p:spPr>
        <p:txBody>
          <a:bodyPr wrap="squar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Prepare Dataset Objects</a:t>
            </a:r>
            <a:endParaRPr lang="en-IN" sz="2800" b="1" dirty="0">
              <a:solidFill>
                <a:schemeClr val="accent1"/>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4A5166FD-46AF-4F34-AD75-31086FCB1051}"/>
              </a:ext>
            </a:extLst>
          </p:cNvPr>
          <p:cNvPicPr>
            <a:picLocks noChangeAspect="1"/>
          </p:cNvPicPr>
          <p:nvPr/>
        </p:nvPicPr>
        <p:blipFill>
          <a:blip r:embed="rId3"/>
          <a:srcRect l="-1" r="22000"/>
          <a:stretch>
            <a:fillRect/>
          </a:stretch>
        </p:blipFill>
        <p:spPr>
          <a:xfrm>
            <a:off x="2579012" y="4786248"/>
            <a:ext cx="5606765" cy="1707822"/>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Resizing Images without </a:t>
            </a:r>
            <a:r>
              <a:rPr lang="en-IN" b="1" dirty="0" err="1">
                <a:solidFill>
                  <a:schemeClr val="accent1"/>
                </a:solidFill>
                <a:effectLst/>
                <a:latin typeface="Times New Roman" panose="02020603050405020304" pitchFamily="18" charset="0"/>
                <a:ea typeface="Times New Roman" panose="02020603050405020304" pitchFamily="18" charset="0"/>
              </a:rPr>
              <a:t>Disortion</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403EDF2E-FB17-3246-2FE4-C71DAC627DB9}"/>
              </a:ext>
            </a:extLst>
          </p:cNvPr>
          <p:cNvPicPr>
            <a:picLocks noChangeAspect="1"/>
          </p:cNvPicPr>
          <p:nvPr/>
        </p:nvPicPr>
        <p:blipFill>
          <a:blip r:embed="rId2"/>
          <a:stretch>
            <a:fillRect/>
          </a:stretch>
        </p:blipFill>
        <p:spPr>
          <a:xfrm>
            <a:off x="1228149" y="1580125"/>
            <a:ext cx="7326893" cy="2402185"/>
          </a:xfrm>
          <a:prstGeom prst="rect">
            <a:avLst/>
          </a:prstGeom>
        </p:spPr>
      </p:pic>
      <p:pic>
        <p:nvPicPr>
          <p:cNvPr id="3" name="Picture 2">
            <a:extLst>
              <a:ext uri="{FF2B5EF4-FFF2-40B4-BE49-F238E27FC236}">
                <a16:creationId xmlns:a16="http://schemas.microsoft.com/office/drawing/2014/main" id="{58ADEAE5-AD7D-BCEA-CE78-A5FC9C103E64}"/>
              </a:ext>
            </a:extLst>
          </p:cNvPr>
          <p:cNvPicPr>
            <a:picLocks noChangeAspect="1"/>
          </p:cNvPicPr>
          <p:nvPr/>
        </p:nvPicPr>
        <p:blipFill>
          <a:blip r:embed="rId3"/>
          <a:srcRect r="20900"/>
          <a:stretch>
            <a:fillRect/>
          </a:stretch>
        </p:blipFill>
        <p:spPr>
          <a:xfrm>
            <a:off x="1228149" y="4076782"/>
            <a:ext cx="7400466" cy="2568128"/>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FEBED-6738-0D19-FCF0-37FB941BB6D7}"/>
              </a:ext>
            </a:extLst>
          </p:cNvPr>
          <p:cNvSpPr txBox="1"/>
          <p:nvPr/>
        </p:nvSpPr>
        <p:spPr>
          <a:xfrm>
            <a:off x="515007" y="672662"/>
            <a:ext cx="1633284" cy="523220"/>
          </a:xfrm>
          <a:prstGeom prst="rect">
            <a:avLst/>
          </a:prstGeom>
          <a:noFill/>
        </p:spPr>
        <p:txBody>
          <a:bodyPr wrap="squar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Model</a:t>
            </a:r>
            <a:endParaRPr lang="en-IN" sz="2800"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6C9424-BF8A-BDAF-8D47-6071E8C53BC0}"/>
              </a:ext>
            </a:extLst>
          </p:cNvPr>
          <p:cNvPicPr>
            <a:picLocks noChangeAspect="1"/>
          </p:cNvPicPr>
          <p:nvPr/>
        </p:nvPicPr>
        <p:blipFill>
          <a:blip r:embed="rId2"/>
          <a:stretch>
            <a:fillRect/>
          </a:stretch>
        </p:blipFill>
        <p:spPr>
          <a:xfrm>
            <a:off x="1613719" y="1097408"/>
            <a:ext cx="6959457" cy="2880995"/>
          </a:xfrm>
          <a:prstGeom prst="rect">
            <a:avLst/>
          </a:prstGeom>
        </p:spPr>
      </p:pic>
      <p:pic>
        <p:nvPicPr>
          <p:cNvPr id="5" name="Picture 4">
            <a:extLst>
              <a:ext uri="{FF2B5EF4-FFF2-40B4-BE49-F238E27FC236}">
                <a16:creationId xmlns:a16="http://schemas.microsoft.com/office/drawing/2014/main" id="{CEE3A99C-B1ED-0EC9-020B-7E1AD2CC3D72}"/>
              </a:ext>
            </a:extLst>
          </p:cNvPr>
          <p:cNvPicPr>
            <a:picLocks noChangeAspect="1"/>
          </p:cNvPicPr>
          <p:nvPr/>
        </p:nvPicPr>
        <p:blipFill>
          <a:blip r:embed="rId3"/>
          <a:stretch>
            <a:fillRect/>
          </a:stretch>
        </p:blipFill>
        <p:spPr>
          <a:xfrm>
            <a:off x="1613719" y="4159771"/>
            <a:ext cx="6959457" cy="24893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907DA014-A73F-604B-CBC0-AFFB036991FE}"/>
              </a:ext>
            </a:extLst>
          </p:cNvPr>
          <p:cNvPicPr>
            <a:picLocks noChangeAspect="1"/>
          </p:cNvPicPr>
          <p:nvPr/>
        </p:nvPicPr>
        <p:blipFill>
          <a:blip r:embed="rId2"/>
          <a:stretch>
            <a:fillRect/>
          </a:stretch>
        </p:blipFill>
        <p:spPr>
          <a:xfrm>
            <a:off x="2131364" y="531976"/>
            <a:ext cx="6825331" cy="2564633"/>
          </a:xfrm>
          <a:prstGeom prst="rect">
            <a:avLst/>
          </a:prstGeom>
        </p:spPr>
      </p:pic>
      <p:sp>
        <p:nvSpPr>
          <p:cNvPr id="8" name="TextBox 7">
            <a:extLst>
              <a:ext uri="{FF2B5EF4-FFF2-40B4-BE49-F238E27FC236}">
                <a16:creationId xmlns:a16="http://schemas.microsoft.com/office/drawing/2014/main" id="{9A8F9C5F-6D87-5CC4-8C63-A180828E73C5}"/>
              </a:ext>
            </a:extLst>
          </p:cNvPr>
          <p:cNvSpPr txBox="1"/>
          <p:nvPr/>
        </p:nvSpPr>
        <p:spPr>
          <a:xfrm>
            <a:off x="363745" y="3429000"/>
            <a:ext cx="3535239" cy="800219"/>
          </a:xfrm>
          <a:prstGeom prst="rect">
            <a:avLst/>
          </a:prstGeom>
          <a:noFill/>
        </p:spPr>
        <p:txBody>
          <a:bodyPr wrap="square" rtlCol="0">
            <a:spAutoFit/>
          </a:bodyPr>
          <a:lstStyle/>
          <a:p>
            <a:r>
              <a:rPr lang="en-IN" sz="2800" b="1" dirty="0">
                <a:solidFill>
                  <a:schemeClr val="accent1"/>
                </a:solidFill>
                <a:effectLst/>
                <a:latin typeface="Times New Roman" panose="02020603050405020304" pitchFamily="18" charset="0"/>
                <a:ea typeface="Times New Roman" panose="02020603050405020304" pitchFamily="18" charset="0"/>
              </a:rPr>
              <a:t>Evaluation</a:t>
            </a:r>
            <a:r>
              <a:rPr lang="en-IN" sz="1800" b="1" dirty="0">
                <a:solidFill>
                  <a:schemeClr val="accent1"/>
                </a:solidFill>
                <a:effectLst/>
                <a:latin typeface="Times New Roman" panose="02020603050405020304" pitchFamily="18" charset="0"/>
                <a:ea typeface="Times New Roman" panose="02020603050405020304" pitchFamily="18" charset="0"/>
              </a:rPr>
              <a:t> </a:t>
            </a:r>
            <a:r>
              <a:rPr lang="en-IN" sz="2800" b="1" dirty="0">
                <a:solidFill>
                  <a:schemeClr val="accent1"/>
                </a:solidFill>
                <a:effectLst/>
                <a:latin typeface="Times New Roman" panose="02020603050405020304" pitchFamily="18" charset="0"/>
                <a:ea typeface="Times New Roman" panose="02020603050405020304" pitchFamily="18" charset="0"/>
              </a:rPr>
              <a:t>Metric</a:t>
            </a:r>
            <a:endParaRPr lang="en-IN" sz="2800" dirty="0">
              <a:solidFill>
                <a:schemeClr val="accent1"/>
              </a:solidFill>
              <a:effectLst/>
              <a:latin typeface="Calibri" panose="020F0502020204030204" pitchFamily="34" charset="0"/>
              <a:ea typeface="Calibri" panose="020F0502020204030204" pitchFamily="34" charset="0"/>
            </a:endParaRPr>
          </a:p>
          <a:p>
            <a:endParaRPr lang="en-IN" dirty="0"/>
          </a:p>
        </p:txBody>
      </p:sp>
      <p:pic>
        <p:nvPicPr>
          <p:cNvPr id="9" name="Picture 8">
            <a:extLst>
              <a:ext uri="{FF2B5EF4-FFF2-40B4-BE49-F238E27FC236}">
                <a16:creationId xmlns:a16="http://schemas.microsoft.com/office/drawing/2014/main" id="{494BABAC-CDA3-DB15-46A5-DAD4DAD7A6D4}"/>
              </a:ext>
            </a:extLst>
          </p:cNvPr>
          <p:cNvPicPr>
            <a:picLocks noChangeAspect="1"/>
          </p:cNvPicPr>
          <p:nvPr/>
        </p:nvPicPr>
        <p:blipFill>
          <a:blip r:embed="rId3"/>
          <a:stretch>
            <a:fillRect/>
          </a:stretch>
        </p:blipFill>
        <p:spPr>
          <a:xfrm>
            <a:off x="2131364" y="4107848"/>
            <a:ext cx="6825331" cy="2369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A93776-8886-8EDF-0FB1-E781EED60D31}"/>
              </a:ext>
            </a:extLst>
          </p:cNvPr>
          <p:cNvPicPr>
            <a:picLocks noChangeAspect="1"/>
          </p:cNvPicPr>
          <p:nvPr/>
        </p:nvPicPr>
        <p:blipFill>
          <a:blip r:embed="rId2"/>
          <a:stretch>
            <a:fillRect/>
          </a:stretch>
        </p:blipFill>
        <p:spPr>
          <a:xfrm>
            <a:off x="2085732" y="268446"/>
            <a:ext cx="7007663" cy="3371851"/>
          </a:xfrm>
          <a:prstGeom prst="rect">
            <a:avLst/>
          </a:prstGeom>
        </p:spPr>
      </p:pic>
      <p:pic>
        <p:nvPicPr>
          <p:cNvPr id="4" name="Picture 3">
            <a:extLst>
              <a:ext uri="{FF2B5EF4-FFF2-40B4-BE49-F238E27FC236}">
                <a16:creationId xmlns:a16="http://schemas.microsoft.com/office/drawing/2014/main" id="{65EE0C22-CE41-4CFC-DCDD-E3BE91937DAC}"/>
              </a:ext>
            </a:extLst>
          </p:cNvPr>
          <p:cNvPicPr>
            <a:picLocks noChangeAspect="1"/>
          </p:cNvPicPr>
          <p:nvPr/>
        </p:nvPicPr>
        <p:blipFill>
          <a:blip r:embed="rId3"/>
          <a:stretch>
            <a:fillRect/>
          </a:stretch>
        </p:blipFill>
        <p:spPr>
          <a:xfrm>
            <a:off x="2085732" y="3741684"/>
            <a:ext cx="7007663" cy="31163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94662" y="693939"/>
            <a:ext cx="10868447" cy="59499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Training</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D00239C8-FBAB-E6C9-2091-B2EEF756B644}"/>
              </a:ext>
            </a:extLst>
          </p:cNvPr>
          <p:cNvPicPr>
            <a:picLocks noChangeAspect="1"/>
          </p:cNvPicPr>
          <p:nvPr/>
        </p:nvPicPr>
        <p:blipFill>
          <a:blip r:embed="rId2"/>
          <a:stretch>
            <a:fillRect/>
          </a:stretch>
        </p:blipFill>
        <p:spPr>
          <a:xfrm>
            <a:off x="1926062" y="1363453"/>
            <a:ext cx="6032774" cy="1812673"/>
          </a:xfrm>
          <a:prstGeom prst="rect">
            <a:avLst/>
          </a:prstGeom>
        </p:spPr>
      </p:pic>
      <p:pic>
        <p:nvPicPr>
          <p:cNvPr id="3" name="Picture 2">
            <a:extLst>
              <a:ext uri="{FF2B5EF4-FFF2-40B4-BE49-F238E27FC236}">
                <a16:creationId xmlns:a16="http://schemas.microsoft.com/office/drawing/2014/main" id="{11A4A1C0-9B46-8643-299C-11DCB44FEF84}"/>
              </a:ext>
            </a:extLst>
          </p:cNvPr>
          <p:cNvPicPr>
            <a:picLocks noChangeAspect="1"/>
          </p:cNvPicPr>
          <p:nvPr/>
        </p:nvPicPr>
        <p:blipFill>
          <a:blip r:embed="rId3"/>
          <a:stretch>
            <a:fillRect/>
          </a:stretch>
        </p:blipFill>
        <p:spPr>
          <a:xfrm>
            <a:off x="1926062" y="3308171"/>
            <a:ext cx="6032774" cy="32036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dirty="0"/>
          </a:p>
        </p:txBody>
      </p:sp>
      <p:sp>
        <p:nvSpPr>
          <p:cNvPr id="5" name="TextBox 4">
            <a:extLst>
              <a:ext uri="{FF2B5EF4-FFF2-40B4-BE49-F238E27FC236}">
                <a16:creationId xmlns:a16="http://schemas.microsoft.com/office/drawing/2014/main" id="{832BAC5B-BC0C-CB85-41FD-89E7A1EDE1B9}"/>
              </a:ext>
            </a:extLst>
          </p:cNvPr>
          <p:cNvSpPr txBox="1"/>
          <p:nvPr/>
        </p:nvSpPr>
        <p:spPr>
          <a:xfrm>
            <a:off x="540174" y="658974"/>
            <a:ext cx="1632113" cy="800219"/>
          </a:xfrm>
          <a:prstGeom prst="rect">
            <a:avLst/>
          </a:prstGeom>
          <a:noFill/>
        </p:spPr>
        <p:txBody>
          <a:bodyPr wrap="none" rtlCol="0">
            <a:spAutoFit/>
          </a:bodyPr>
          <a:lstStyle/>
          <a:p>
            <a:r>
              <a:rPr lang="en-IN" sz="2800" b="1" dirty="0">
                <a:solidFill>
                  <a:schemeClr val="accent1"/>
                </a:solidFill>
                <a:effectLst/>
                <a:latin typeface="Times New Roman" panose="02020603050405020304" pitchFamily="18" charset="0"/>
                <a:ea typeface="Times New Roman" panose="02020603050405020304" pitchFamily="18" charset="0"/>
              </a:rPr>
              <a:t>Inference</a:t>
            </a:r>
            <a:endParaRPr lang="en-IN" sz="2800" dirty="0">
              <a:solidFill>
                <a:schemeClr val="accent1"/>
              </a:solidFill>
              <a:effectLst/>
              <a:latin typeface="Calibri" panose="020F0502020204030204" pitchFamily="34" charset="0"/>
              <a:ea typeface="Calibri" panose="020F0502020204030204" pitchFamily="34" charset="0"/>
            </a:endParaRPr>
          </a:p>
          <a:p>
            <a:endParaRPr lang="en-IN" dirty="0"/>
          </a:p>
        </p:txBody>
      </p:sp>
      <p:pic>
        <p:nvPicPr>
          <p:cNvPr id="6" name="Picture 5">
            <a:extLst>
              <a:ext uri="{FF2B5EF4-FFF2-40B4-BE49-F238E27FC236}">
                <a16:creationId xmlns:a16="http://schemas.microsoft.com/office/drawing/2014/main" id="{8855FE7C-A445-0653-5433-11CAD7406845}"/>
              </a:ext>
            </a:extLst>
          </p:cNvPr>
          <p:cNvPicPr>
            <a:picLocks noChangeAspect="1"/>
          </p:cNvPicPr>
          <p:nvPr/>
        </p:nvPicPr>
        <p:blipFill>
          <a:blip r:embed="rId2"/>
          <a:stretch>
            <a:fillRect/>
          </a:stretch>
        </p:blipFill>
        <p:spPr>
          <a:xfrm>
            <a:off x="2326775" y="1346651"/>
            <a:ext cx="5591503" cy="2871069"/>
          </a:xfrm>
          <a:prstGeom prst="rect">
            <a:avLst/>
          </a:prstGeom>
        </p:spPr>
      </p:pic>
      <p:pic>
        <p:nvPicPr>
          <p:cNvPr id="8" name="Picture 7">
            <a:extLst>
              <a:ext uri="{FF2B5EF4-FFF2-40B4-BE49-F238E27FC236}">
                <a16:creationId xmlns:a16="http://schemas.microsoft.com/office/drawing/2014/main" id="{4347BAB5-C723-BF20-0809-3DC28638036A}"/>
              </a:ext>
            </a:extLst>
          </p:cNvPr>
          <p:cNvPicPr>
            <a:picLocks noChangeAspect="1"/>
          </p:cNvPicPr>
          <p:nvPr/>
        </p:nvPicPr>
        <p:blipFill>
          <a:blip r:embed="rId3"/>
          <a:stretch>
            <a:fillRect/>
          </a:stretch>
        </p:blipFill>
        <p:spPr>
          <a:xfrm>
            <a:off x="2326774" y="4499638"/>
            <a:ext cx="5591503" cy="19519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6BA6E1-D595-F01C-19DE-DED3D38AA34D}"/>
              </a:ext>
            </a:extLst>
          </p:cNvPr>
          <p:cNvPicPr>
            <a:picLocks noChangeAspect="1"/>
          </p:cNvPicPr>
          <p:nvPr/>
        </p:nvPicPr>
        <p:blipFill>
          <a:blip r:embed="rId2"/>
          <a:stretch>
            <a:fillRect/>
          </a:stretch>
        </p:blipFill>
        <p:spPr>
          <a:xfrm>
            <a:off x="2273845" y="199081"/>
            <a:ext cx="5899916" cy="1603441"/>
          </a:xfrm>
          <a:prstGeom prst="rect">
            <a:avLst/>
          </a:prstGeom>
        </p:spPr>
      </p:pic>
      <p:pic>
        <p:nvPicPr>
          <p:cNvPr id="4" name="Picture 3">
            <a:extLst>
              <a:ext uri="{FF2B5EF4-FFF2-40B4-BE49-F238E27FC236}">
                <a16:creationId xmlns:a16="http://schemas.microsoft.com/office/drawing/2014/main" id="{3828663B-126E-100D-E4AD-8DB270C51F07}"/>
              </a:ext>
            </a:extLst>
          </p:cNvPr>
          <p:cNvPicPr>
            <a:picLocks noChangeAspect="1"/>
          </p:cNvPicPr>
          <p:nvPr/>
        </p:nvPicPr>
        <p:blipFill>
          <a:blip r:embed="rId3"/>
          <a:stretch>
            <a:fillRect/>
          </a:stretch>
        </p:blipFill>
        <p:spPr>
          <a:xfrm>
            <a:off x="2273845" y="1929921"/>
            <a:ext cx="5899916" cy="2772802"/>
          </a:xfrm>
          <a:prstGeom prst="rect">
            <a:avLst/>
          </a:prstGeom>
        </p:spPr>
      </p:pic>
      <p:pic>
        <p:nvPicPr>
          <p:cNvPr id="5" name="Picture 4">
            <a:extLst>
              <a:ext uri="{FF2B5EF4-FFF2-40B4-BE49-F238E27FC236}">
                <a16:creationId xmlns:a16="http://schemas.microsoft.com/office/drawing/2014/main" id="{810BC182-EE36-50AA-6D63-77E7D506812A}"/>
              </a:ext>
            </a:extLst>
          </p:cNvPr>
          <p:cNvPicPr>
            <a:picLocks noChangeAspect="1"/>
          </p:cNvPicPr>
          <p:nvPr/>
        </p:nvPicPr>
        <p:blipFill>
          <a:blip r:embed="rId4"/>
          <a:stretch>
            <a:fillRect/>
          </a:stretch>
        </p:blipFill>
        <p:spPr>
          <a:xfrm>
            <a:off x="2273845" y="4830122"/>
            <a:ext cx="5899916" cy="1770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61" y="384367"/>
            <a:ext cx="11320439" cy="763600"/>
          </a:xfrm>
        </p:spPr>
        <p:txBody>
          <a:bodyPr>
            <a:normAutofit fontScale="90000"/>
          </a:bodyPr>
          <a:lstStyle/>
          <a:p>
            <a:pPr>
              <a:tabLst>
                <a:tab pos="11002010" algn="l"/>
              </a:tabLst>
            </a:pPr>
            <a:r>
              <a:rPr lang="en-IN" sz="4800" b="1" dirty="0">
                <a:latin typeface="Times New Roman" panose="02020603050405020304" pitchFamily="18" charset="0"/>
                <a:cs typeface="Times New Roman" panose="02020603050405020304" pitchFamily="18" charset="0"/>
              </a:rPr>
              <a:t>Abstract</a:t>
            </a:r>
          </a:p>
        </p:txBody>
      </p:sp>
      <p:sp>
        <p:nvSpPr>
          <p:cNvPr id="3" name="Text Placeholder 2"/>
          <p:cNvSpPr>
            <a:spLocks noGrp="1"/>
          </p:cNvSpPr>
          <p:nvPr>
            <p:ph type="body" idx="1"/>
          </p:nvPr>
        </p:nvSpPr>
        <p:spPr>
          <a:xfrm>
            <a:off x="456355" y="1485900"/>
            <a:ext cx="9015892" cy="4469423"/>
          </a:xfrm>
        </p:spPr>
        <p:txBody>
          <a:bodyPr>
            <a:normAutofit fontScale="92500" lnSpcReduction="10000"/>
          </a:bodyPr>
          <a:lstStyle/>
          <a:p>
            <a:pPr marL="152400" indent="0" algn="just">
              <a:lnSpc>
                <a:spcPct val="107000"/>
              </a:lnSpc>
              <a:spcAft>
                <a:spcPts val="800"/>
              </a:spcAft>
              <a:buNone/>
            </a:pPr>
            <a:r>
              <a:rPr lang="en-IN" sz="2130" dirty="0">
                <a:effectLst/>
                <a:latin typeface="Times New Roman" panose="02020603050405020304" pitchFamily="18" charset="0"/>
                <a:ea typeface="Calibri" panose="020F0502020204030204" pitchFamily="34" charset="0"/>
              </a:rPr>
              <a:t>It usually becomes a little difficult for someone to read someone else's handwriting. Similar to this, patients find it extremely difficult to read a doctor's handwriting in a medical prescription. While some medical professionals and the general public may find this problematic, in some cases it leads to incorrect concerns or outcomes because a doctor's handwriting is misinterpreted.A model that can recognize a doctor's handwriting in their prescriptions is created using a convolutional neural network (CNN) based on long short-term memory (LSTM). Input images are segmented using Otsu segmentation and processed to recognize the letters and words using the Deep Convolution Recurrent Neural Network (RNN) to train this supervising model.</a:t>
            </a:r>
          </a:p>
          <a:p>
            <a:pPr marL="152400" indent="0">
              <a:lnSpc>
                <a:spcPct val="107000"/>
              </a:lnSpc>
              <a:spcAft>
                <a:spcPts val="800"/>
              </a:spcAft>
              <a:buNone/>
            </a:pPr>
            <a:endParaRPr lang="en-IN" sz="2130" dirty="0">
              <a:latin typeface="Times New Roman" panose="02020603050405020304" pitchFamily="18" charset="0"/>
              <a:ea typeface="Calibri" panose="020F0502020204030204" pitchFamily="34" charset="0"/>
            </a:endParaRPr>
          </a:p>
          <a:p>
            <a:pPr marL="152400" indent="0">
              <a:lnSpc>
                <a:spcPct val="107000"/>
              </a:lnSpc>
              <a:spcAft>
                <a:spcPts val="800"/>
              </a:spcAft>
              <a:buNone/>
            </a:pPr>
            <a:r>
              <a:rPr lang="en-IN" sz="2130" b="1" dirty="0">
                <a:effectLst/>
                <a:latin typeface="Times New Roman" panose="02020603050405020304" pitchFamily="18" charset="0"/>
                <a:ea typeface="Calibri" panose="020F0502020204030204" pitchFamily="34" charset="0"/>
              </a:rPr>
              <a:t>Keywords:</a:t>
            </a:r>
            <a:r>
              <a:rPr lang="en-IN" sz="2130" dirty="0">
                <a:effectLst/>
                <a:latin typeface="Times New Roman" panose="02020603050405020304" pitchFamily="18" charset="0"/>
                <a:ea typeface="Calibri" panose="020F0502020204030204" pitchFamily="34" charset="0"/>
              </a:rPr>
              <a:t> Medical Prescription Recognition, CNN, LSTM, RNN</a:t>
            </a:r>
          </a:p>
          <a:p>
            <a:pPr marL="152400" indent="0">
              <a:lnSpc>
                <a:spcPct val="107000"/>
              </a:lnSpc>
              <a:spcAft>
                <a:spcPts val="800"/>
              </a:spcAft>
              <a:buNone/>
            </a:pPr>
            <a:r>
              <a:rPr lang="en-US" sz="2130" b="1" dirty="0">
                <a:latin typeface="Times New Roman" panose="02020603050405020304" pitchFamily="18" charset="0"/>
                <a:cs typeface="Times New Roman" panose="02020603050405020304" pitchFamily="18" charset="0"/>
              </a:rPr>
              <a:t>Domain</a:t>
            </a:r>
            <a:r>
              <a:rPr lang="en-US" sz="2400" b="1" dirty="0"/>
              <a:t>: </a:t>
            </a:r>
            <a:r>
              <a:rPr lang="en-US" sz="2130" dirty="0">
                <a:latin typeface="Times New Roman" panose="02020603050405020304" pitchFamily="18" charset="0"/>
                <a:cs typeface="Times New Roman" panose="02020603050405020304" pitchFamily="18" charset="0"/>
              </a:rPr>
              <a:t>Machine learning, Image Processing</a:t>
            </a:r>
          </a:p>
          <a:p>
            <a:pPr marL="152400" indent="0">
              <a:lnSpc>
                <a:spcPct val="107000"/>
              </a:lnSpc>
              <a:spcAft>
                <a:spcPts val="800"/>
              </a:spcAft>
              <a:buNone/>
            </a:pPr>
            <a:endParaRPr lang="en-IN" sz="2130" dirty="0">
              <a:effectLst/>
              <a:latin typeface="Times New Roman" panose="02020603050405020304" pitchFamily="18" charset="0"/>
              <a:ea typeface="Calibri" panose="020F0502020204030204" pitchFamily="34" charset="0"/>
            </a:endParaRPr>
          </a:p>
          <a:p>
            <a:pPr marL="152400" indent="0">
              <a:lnSpc>
                <a:spcPct val="107000"/>
              </a:lnSpc>
              <a:spcAft>
                <a:spcPts val="800"/>
              </a:spcAft>
              <a:buNone/>
            </a:pPr>
            <a:endParaRPr lang="en-IN" sz="2130" dirty="0">
              <a:effectLst/>
              <a:latin typeface="Times New Roman" panose="02020603050405020304" pitchFamily="18" charset="0"/>
              <a:ea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A0419F-C4D9-430A-5075-CC957EF1C849}"/>
              </a:ext>
            </a:extLst>
          </p:cNvPr>
          <p:cNvPicPr>
            <a:picLocks noChangeAspect="1"/>
          </p:cNvPicPr>
          <p:nvPr/>
        </p:nvPicPr>
        <p:blipFill>
          <a:blip r:embed="rId2"/>
          <a:stretch>
            <a:fillRect/>
          </a:stretch>
        </p:blipFill>
        <p:spPr>
          <a:xfrm>
            <a:off x="2076740" y="209877"/>
            <a:ext cx="6406669" cy="3114564"/>
          </a:xfrm>
          <a:prstGeom prst="rect">
            <a:avLst/>
          </a:prstGeom>
        </p:spPr>
      </p:pic>
      <p:pic>
        <p:nvPicPr>
          <p:cNvPr id="3" name="Picture 2">
            <a:extLst>
              <a:ext uri="{FF2B5EF4-FFF2-40B4-BE49-F238E27FC236}">
                <a16:creationId xmlns:a16="http://schemas.microsoft.com/office/drawing/2014/main" id="{0B687758-183A-B1D4-4912-54E69ACC7DF9}"/>
              </a:ext>
            </a:extLst>
          </p:cNvPr>
          <p:cNvPicPr>
            <a:picLocks noChangeAspect="1"/>
          </p:cNvPicPr>
          <p:nvPr/>
        </p:nvPicPr>
        <p:blipFill>
          <a:blip r:embed="rId3"/>
          <a:stretch>
            <a:fillRect/>
          </a:stretch>
        </p:blipFill>
        <p:spPr>
          <a:xfrm>
            <a:off x="2076740" y="3533560"/>
            <a:ext cx="6498327" cy="2974756"/>
          </a:xfrm>
          <a:prstGeom prst="rect">
            <a:avLst/>
          </a:prstGeom>
        </p:spPr>
      </p:pic>
    </p:spTree>
    <p:extLst>
      <p:ext uri="{BB962C8B-B14F-4D97-AF65-F5344CB8AC3E}">
        <p14:creationId xmlns:p14="http://schemas.microsoft.com/office/powerpoint/2010/main" val="2370952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204194-38C0-B018-8E1C-FE9FC354E21F}"/>
              </a:ext>
            </a:extLst>
          </p:cNvPr>
          <p:cNvPicPr>
            <a:picLocks noChangeAspect="1"/>
          </p:cNvPicPr>
          <p:nvPr/>
        </p:nvPicPr>
        <p:blipFill>
          <a:blip r:embed="rId2"/>
          <a:stretch>
            <a:fillRect/>
          </a:stretch>
        </p:blipFill>
        <p:spPr>
          <a:xfrm>
            <a:off x="2024546" y="89338"/>
            <a:ext cx="6651734" cy="2678167"/>
          </a:xfrm>
          <a:prstGeom prst="rect">
            <a:avLst/>
          </a:prstGeom>
        </p:spPr>
      </p:pic>
      <p:pic>
        <p:nvPicPr>
          <p:cNvPr id="3" name="Picture 2">
            <a:extLst>
              <a:ext uri="{FF2B5EF4-FFF2-40B4-BE49-F238E27FC236}">
                <a16:creationId xmlns:a16="http://schemas.microsoft.com/office/drawing/2014/main" id="{D50022D3-2F1D-AF48-071C-1E2B07D68DED}"/>
              </a:ext>
            </a:extLst>
          </p:cNvPr>
          <p:cNvPicPr>
            <a:picLocks noChangeAspect="1"/>
          </p:cNvPicPr>
          <p:nvPr/>
        </p:nvPicPr>
        <p:blipFill>
          <a:blip r:embed="rId3"/>
          <a:stretch>
            <a:fillRect/>
          </a:stretch>
        </p:blipFill>
        <p:spPr>
          <a:xfrm>
            <a:off x="2024545" y="2942897"/>
            <a:ext cx="6651735" cy="3825765"/>
          </a:xfrm>
          <a:prstGeom prst="rect">
            <a:avLst/>
          </a:prstGeom>
        </p:spPr>
      </p:pic>
    </p:spTree>
    <p:extLst>
      <p:ext uri="{BB962C8B-B14F-4D97-AF65-F5344CB8AC3E}">
        <p14:creationId xmlns:p14="http://schemas.microsoft.com/office/powerpoint/2010/main" val="448639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3804B-AA7C-0839-5A89-FA168598A5B5}"/>
              </a:ext>
            </a:extLst>
          </p:cNvPr>
          <p:cNvPicPr>
            <a:picLocks noChangeAspect="1"/>
          </p:cNvPicPr>
          <p:nvPr/>
        </p:nvPicPr>
        <p:blipFill>
          <a:blip r:embed="rId2"/>
          <a:stretch>
            <a:fillRect/>
          </a:stretch>
        </p:blipFill>
        <p:spPr>
          <a:xfrm>
            <a:off x="1983632" y="879530"/>
            <a:ext cx="6733562" cy="2549470"/>
          </a:xfrm>
          <a:prstGeom prst="rect">
            <a:avLst/>
          </a:prstGeom>
        </p:spPr>
      </p:pic>
    </p:spTree>
    <p:extLst>
      <p:ext uri="{BB962C8B-B14F-4D97-AF65-F5344CB8AC3E}">
        <p14:creationId xmlns:p14="http://schemas.microsoft.com/office/powerpoint/2010/main" val="2133675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2024-07-30 230646">
            <a:hlinkClick r:id="" action="ppaction://media"/>
            <a:extLst>
              <a:ext uri="{FF2B5EF4-FFF2-40B4-BE49-F238E27FC236}">
                <a16:creationId xmlns:a16="http://schemas.microsoft.com/office/drawing/2014/main" id="{393CAC32-FB42-41D9-BA0B-4A2E7C029F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135" y="36513"/>
            <a:ext cx="12192000" cy="6821487"/>
          </a:xfrm>
          <a:prstGeom prst="rect">
            <a:avLst/>
          </a:prstGeom>
        </p:spPr>
      </p:pic>
    </p:spTree>
    <p:extLst>
      <p:ext uri="{BB962C8B-B14F-4D97-AF65-F5344CB8AC3E}">
        <p14:creationId xmlns:p14="http://schemas.microsoft.com/office/powerpoint/2010/main" val="1578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B2005-7431-B649-B1B4-60216F213383}"/>
              </a:ext>
            </a:extLst>
          </p:cNvPr>
          <p:cNvSpPr txBox="1"/>
          <p:nvPr/>
        </p:nvSpPr>
        <p:spPr>
          <a:xfrm>
            <a:off x="451945" y="336331"/>
            <a:ext cx="3657600" cy="707886"/>
          </a:xfrm>
          <a:prstGeom prst="rect">
            <a:avLst/>
          </a:prstGeom>
          <a:noFill/>
        </p:spPr>
        <p:txBody>
          <a:bodyPr wrap="square" rtlCol="0">
            <a:spAutoFit/>
          </a:bodyPr>
          <a:lstStyle/>
          <a:p>
            <a:r>
              <a:rPr lang="en-US" sz="4000" dirty="0">
                <a:solidFill>
                  <a:schemeClr val="accent1"/>
                </a:solidFill>
                <a:latin typeface="Times New Roman" panose="02020603050405020304" pitchFamily="18" charset="0"/>
                <a:cs typeface="Times New Roman" panose="02020603050405020304" pitchFamily="18" charset="0"/>
              </a:rPr>
              <a:t>Final Output:</a:t>
            </a:r>
            <a:endParaRPr lang="en-IN" sz="4000"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145649-65DC-2A86-4278-E17AF5E02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44" y="1044217"/>
            <a:ext cx="5884153" cy="2949714"/>
          </a:xfrm>
          <a:prstGeom prst="rect">
            <a:avLst/>
          </a:prstGeom>
        </p:spPr>
      </p:pic>
      <p:pic>
        <p:nvPicPr>
          <p:cNvPr id="5" name="Picture 4">
            <a:extLst>
              <a:ext uri="{FF2B5EF4-FFF2-40B4-BE49-F238E27FC236}">
                <a16:creationId xmlns:a16="http://schemas.microsoft.com/office/drawing/2014/main" id="{35E46D91-1712-A7C6-B81F-71AF9A8BC731}"/>
              </a:ext>
            </a:extLst>
          </p:cNvPr>
          <p:cNvPicPr>
            <a:picLocks noChangeAspect="1"/>
          </p:cNvPicPr>
          <p:nvPr/>
        </p:nvPicPr>
        <p:blipFill>
          <a:blip r:embed="rId3">
            <a:extLst>
              <a:ext uri="{28A0092B-C50C-407E-A947-70E740481C1C}">
                <a14:useLocalDpi xmlns:a14="http://schemas.microsoft.com/office/drawing/2010/main" val="0"/>
              </a:ext>
            </a:extLst>
          </a:blip>
          <a:srcRect b="13832"/>
          <a:stretch>
            <a:fillRect/>
          </a:stretch>
        </p:blipFill>
        <p:spPr>
          <a:xfrm>
            <a:off x="2280744" y="4307530"/>
            <a:ext cx="5884153" cy="2380593"/>
          </a:xfrm>
          <a:prstGeom prst="rect">
            <a:avLst/>
          </a:prstGeom>
          <a:ln>
            <a:noFill/>
          </a:ln>
        </p:spPr>
      </p:pic>
    </p:spTree>
    <p:extLst>
      <p:ext uri="{BB962C8B-B14F-4D97-AF65-F5344CB8AC3E}">
        <p14:creationId xmlns:p14="http://schemas.microsoft.com/office/powerpoint/2010/main" val="1103138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A8D5-EB40-449F-89DC-1D3DEFA0BFF5}"/>
              </a:ext>
            </a:extLst>
          </p:cNvPr>
          <p:cNvSpPr>
            <a:spLocks noGrp="1"/>
          </p:cNvSpPr>
          <p:nvPr>
            <p:ph type="ctrTitle"/>
          </p:nvPr>
        </p:nvSpPr>
        <p:spPr/>
        <p:txBody>
          <a:bodyPr>
            <a:normAutofit/>
          </a:bodyPr>
          <a:lstStyle/>
          <a:p>
            <a:r>
              <a:rPr lang="en-US" sz="8000" b="1"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4E75D93E-454C-4EE1-8828-59A8C2FCCD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37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64411" y="432740"/>
            <a:ext cx="11340264" cy="943267"/>
          </a:xfrm>
          <a:prstGeom prst="rect">
            <a:avLst/>
          </a:prstGeom>
        </p:spPr>
        <p:txBody>
          <a:bodyPr spcFirstLastPara="1" vert="horz" wrap="square" lIns="121900" tIns="121900" rIns="121900" bIns="121900" rtlCol="0" anchor="t" anchorCtr="0">
            <a:noAutofit/>
          </a:bodyPr>
          <a:lstStyle/>
          <a:p>
            <a:r>
              <a:rPr lang="en-GB" sz="4300" b="1" dirty="0">
                <a:latin typeface="Times New Roman" panose="02020603050405020304"/>
                <a:ea typeface="Times New Roman" panose="02020603050405020304"/>
                <a:cs typeface="Times New Roman" panose="02020603050405020304"/>
                <a:sym typeface="Times New Roman" panose="02020603050405020304"/>
              </a:rPr>
              <a:t>Aim</a:t>
            </a:r>
            <a:endParaRPr sz="43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74" name="Shape 74"/>
          <p:cNvSpPr txBox="1">
            <a:spLocks noGrp="1"/>
          </p:cNvSpPr>
          <p:nvPr>
            <p:ph type="body" idx="1"/>
          </p:nvPr>
        </p:nvSpPr>
        <p:spPr>
          <a:xfrm>
            <a:off x="357042" y="1112546"/>
            <a:ext cx="9096447" cy="1861876"/>
          </a:xfrm>
          <a:prstGeom prst="rect">
            <a:avLst/>
          </a:prstGeom>
        </p:spPr>
        <p:txBody>
          <a:bodyPr spcFirstLastPara="1" vert="horz" wrap="square" lIns="121900" tIns="121900" rIns="121900" bIns="121900" rtlCol="0" anchor="t" anchorCtr="0">
            <a:noAutofit/>
          </a:bodyPr>
          <a:lstStyle/>
          <a:p>
            <a:pPr algn="just">
              <a:lnSpc>
                <a:spcPct val="150000"/>
              </a:lnSpc>
              <a:buClr>
                <a:srgbClr val="000000"/>
              </a:buClr>
              <a:buSzPct val="126000"/>
              <a:buFont typeface="Arial" panose="020B0604020202020204" pitchFamily="34" charset="0"/>
              <a:buChar char="•"/>
            </a:pPr>
            <a:r>
              <a:rPr lang="en-US" sz="2130" dirty="0">
                <a:solidFill>
                  <a:srgbClr val="000000"/>
                </a:solidFill>
                <a:latin typeface="Times New Roman" panose="02020603050405020304" pitchFamily="18" charset="0"/>
                <a:cs typeface="Times New Roman" panose="02020603050405020304" pitchFamily="18" charset="0"/>
              </a:rPr>
              <a:t>The aim is to enhance medical prescription recognition by employing machine learning techniques, specifically integrating CNN, RNN, and LSTM with advanced image preprocessing. This approach addresses diverse handwriting styles and layout complexities for improved accuracy and reliability.</a:t>
            </a:r>
          </a:p>
          <a:p>
            <a:pPr marL="152400" indent="0" algn="just">
              <a:lnSpc>
                <a:spcPct val="150000"/>
              </a:lnSpc>
              <a:buClr>
                <a:srgbClr val="000000"/>
              </a:buClr>
              <a:buNone/>
            </a:pPr>
            <a:endParaRPr lang="en-IN" sz="2130" dirty="0">
              <a:solidFill>
                <a:srgbClr val="000000"/>
              </a:solidFill>
              <a:latin typeface="Times New Roman" panose="02020603050405020304" pitchFamily="18" charset="0"/>
              <a:cs typeface="Times New Roman" panose="02020603050405020304" pitchFamily="18" charset="0"/>
            </a:endParaRPr>
          </a:p>
        </p:txBody>
      </p:sp>
      <p:sp>
        <p:nvSpPr>
          <p:cNvPr id="12" name="Shape 74"/>
          <p:cNvSpPr txBox="1"/>
          <p:nvPr/>
        </p:nvSpPr>
        <p:spPr>
          <a:xfrm>
            <a:off x="357041" y="4147040"/>
            <a:ext cx="9373113" cy="159841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495300" algn="just">
              <a:lnSpc>
                <a:spcPct val="150000"/>
              </a:lnSpc>
              <a:buClr>
                <a:srgbClr val="000000"/>
              </a:buClr>
            </a:pPr>
            <a:r>
              <a:rPr lang="en-US" sz="2130" dirty="0">
                <a:solidFill>
                  <a:srgbClr val="000000"/>
                </a:solidFill>
                <a:latin typeface="Times New Roman" panose="02020603050405020304" pitchFamily="18" charset="0"/>
                <a:cs typeface="Times New Roman" panose="02020603050405020304" pitchFamily="18" charset="0"/>
              </a:rPr>
              <a:t>The scope for medical prescription recognition using machine </a:t>
            </a:r>
            <a:r>
              <a:rPr lang="en-US" sz="2130" dirty="0" err="1">
                <a:solidFill>
                  <a:srgbClr val="000000"/>
                </a:solidFill>
                <a:latin typeface="Times New Roman" panose="02020603050405020304" pitchFamily="18" charset="0"/>
                <a:cs typeface="Times New Roman" panose="02020603050405020304" pitchFamily="18" charset="0"/>
              </a:rPr>
              <a:t>leaming</a:t>
            </a:r>
            <a:r>
              <a:rPr lang="en-US" sz="2130" dirty="0">
                <a:solidFill>
                  <a:srgbClr val="000000"/>
                </a:solidFill>
                <a:latin typeface="Times New Roman" panose="02020603050405020304" pitchFamily="18" charset="0"/>
                <a:cs typeface="Times New Roman" panose="02020603050405020304" pitchFamily="18" charset="0"/>
              </a:rPr>
              <a:t>, including CNNS, RNNs, LSTMs, and image preprocessing, lies in significantly enhancing accuracy and efficiency in interpreting diverse handwriting styles and complex layouts in medical documents.</a:t>
            </a:r>
            <a:endParaRPr lang="en-IN" sz="2130" dirty="0">
              <a:solidFill>
                <a:srgbClr val="000000"/>
              </a:solidFill>
              <a:latin typeface="Times New Roman" panose="02020603050405020304" pitchFamily="18" charset="0"/>
              <a:cs typeface="Times New Roman" panose="02020603050405020304" pitchFamily="18" charset="0"/>
            </a:endParaRPr>
          </a:p>
        </p:txBody>
      </p:sp>
      <p:sp>
        <p:nvSpPr>
          <p:cNvPr id="3" name="Shape 73"/>
          <p:cNvSpPr txBox="1"/>
          <p:nvPr/>
        </p:nvSpPr>
        <p:spPr>
          <a:xfrm>
            <a:off x="425868" y="3429000"/>
            <a:ext cx="11340264" cy="917917"/>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rPr>
              <a:t>Scope</a:t>
            </a: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pPr>
              <a:lnSpc>
                <a:spcPct val="100000"/>
              </a:lnSpc>
            </a:pPr>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b="1" dirty="0">
                <a:latin typeface="Times New Roman" panose="02020603050405020304" pitchFamily="18" charset="0"/>
                <a:cs typeface="Times New Roman" panose="02020603050405020304" pitchFamily="18" charset="0"/>
              </a:rPr>
              <a:t>Existing System</a:t>
            </a:r>
          </a:p>
        </p:txBody>
      </p:sp>
      <p:sp>
        <p:nvSpPr>
          <p:cNvPr id="3" name="Text Placeholder 2"/>
          <p:cNvSpPr>
            <a:spLocks noGrp="1"/>
          </p:cNvSpPr>
          <p:nvPr>
            <p:ph type="body" idx="1"/>
          </p:nvPr>
        </p:nvSpPr>
        <p:spPr>
          <a:xfrm>
            <a:off x="340362" y="1536701"/>
            <a:ext cx="9492956" cy="4456136"/>
          </a:xfrm>
        </p:spPr>
        <p:txBody>
          <a:bodyPr>
            <a:normAutofit fontScale="92500" lnSpcReduction="20000"/>
          </a:bodyPr>
          <a:lstStyle/>
          <a:p>
            <a:pPr marL="152400" indent="0">
              <a:buNone/>
            </a:pPr>
            <a:endParaRPr lang="en-IN" sz="2665" dirty="0">
              <a:latin typeface="Times New Roman" panose="02020603050405020304" pitchFamily="18" charset="0"/>
              <a:cs typeface="Times New Roman" panose="02020603050405020304" pitchFamily="18" charset="0"/>
            </a:endParaRPr>
          </a:p>
          <a:p>
            <a:pPr algn="just">
              <a:buSzPct val="131000"/>
              <a:buFont typeface="Arial" panose="020B0604020202020204" pitchFamily="34" charset="0"/>
              <a:buChar char="•"/>
            </a:pPr>
            <a:r>
              <a:rPr lang="en-IN" sz="2130" dirty="0">
                <a:effectLst/>
                <a:latin typeface="Times New Roman" panose="02020603050405020304" pitchFamily="18" charset="0"/>
                <a:ea typeface="Calibri" panose="020F0502020204030204" pitchFamily="34" charset="0"/>
              </a:rPr>
              <a:t>Existing systems in medical prescription recognition using machine learning leverage OCR technology and deep learning models like CNNs to digitize and interpret handwritten prescriptions accurately. </a:t>
            </a:r>
          </a:p>
          <a:p>
            <a:pPr marL="152400" indent="0" algn="just">
              <a:buSzPct val="131000"/>
              <a:buNone/>
            </a:pPr>
            <a:endParaRPr lang="en-IN" sz="2130" dirty="0">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152400" indent="0">
              <a:buNone/>
            </a:pPr>
            <a:r>
              <a:rPr lang="en-IN" sz="4300" b="1" dirty="0">
                <a:solidFill>
                  <a:schemeClr val="accent1"/>
                </a:solidFill>
                <a:latin typeface="Times New Roman" panose="02020603050405020304" pitchFamily="18" charset="0"/>
                <a:cs typeface="Times New Roman" panose="02020603050405020304" pitchFamily="18" charset="0"/>
              </a:rPr>
              <a:t>Proposed System</a:t>
            </a:r>
          </a:p>
          <a:p>
            <a:pPr marL="152400" indent="0">
              <a:buNone/>
            </a:pPr>
            <a:endParaRPr lang="en-IN" sz="4300" b="1" dirty="0">
              <a:latin typeface="Times New Roman" panose="02020603050405020304" pitchFamily="18" charset="0"/>
              <a:cs typeface="Times New Roman" panose="02020603050405020304" pitchFamily="18" charset="0"/>
            </a:endParaRPr>
          </a:p>
          <a:p>
            <a:pPr algn="just">
              <a:buSzPct val="131000"/>
              <a:buFont typeface="Arial" panose="020B0604020202020204" pitchFamily="34" charset="0"/>
              <a:buChar char="•"/>
            </a:pPr>
            <a:r>
              <a:rPr lang="en-US" sz="2130" dirty="0">
                <a:effectLst/>
                <a:latin typeface="Times New Roman" panose="02020603050405020304" pitchFamily="18" charset="0"/>
                <a:ea typeface="Calibri" panose="020F0502020204030204" pitchFamily="34" charset="0"/>
              </a:rPr>
              <a:t>A proposed system for medical prescription recognition using the IAM dataset involves preprocessing images, segmenting text lines, extracting features, and using an RNN with LSTM units and a CTC layer for sequence-to-sequence character recognition and error correction.</a:t>
            </a:r>
          </a:p>
          <a:p>
            <a:pPr algn="just">
              <a:buSzPct val="131000"/>
              <a:buFont typeface="Arial" panose="020B0604020202020204" pitchFamily="34" charset="0"/>
              <a:buChar char="•"/>
            </a:pPr>
            <a:endParaRPr lang="en-US" sz="2130" dirty="0">
              <a:latin typeface="Times New Roman" panose="02020603050405020304" pitchFamily="18" charset="0"/>
              <a:ea typeface="Calibri" panose="020F0502020204030204" pitchFamily="34" charset="0"/>
            </a:endParaRPr>
          </a:p>
          <a:p>
            <a:pPr algn="just">
              <a:buSzPct val="131000"/>
              <a:buFont typeface="Arial" panose="020B0604020202020204" pitchFamily="34" charset="0"/>
              <a:buChar char="•"/>
            </a:pPr>
            <a:r>
              <a:rPr lang="en-IN" sz="2130" dirty="0">
                <a:effectLst/>
                <a:latin typeface="Times New Roman" panose="02020603050405020304" pitchFamily="18" charset="0"/>
                <a:ea typeface="Calibri" panose="020F0502020204030204" pitchFamily="34" charset="0"/>
              </a:rPr>
              <a:t>Improves accuracy in interpreting complex and varied handwriting styles, ensuring more reliable digitization and processing of medical prescriptions.</a:t>
            </a:r>
          </a:p>
          <a:p>
            <a:pPr>
              <a:lnSpc>
                <a:spcPct val="100000"/>
              </a:lnSpc>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0" lvl="0" indent="0">
              <a:lnSpc>
                <a:spcPct val="107000"/>
              </a:lnSpc>
              <a:buNone/>
            </a:pPr>
            <a:endParaRPr lang="en-IN" sz="2130" dirty="0">
              <a:effectLst/>
              <a:latin typeface="Times New Roman" panose="02020603050405020304" pitchFamily="18" charset="0"/>
              <a:ea typeface="Calibri" panose="020F0502020204030204" pitchFamily="34" charset="0"/>
            </a:endParaRPr>
          </a:p>
          <a:p>
            <a:pPr marL="152400" indent="0">
              <a:buNone/>
            </a:pPr>
            <a:endParaRPr lang="en-IN" sz="2130" b="1" dirty="0">
              <a:latin typeface="Times New Roman" panose="02020603050405020304" pitchFamily="18" charset="0"/>
              <a:cs typeface="Times New Roman" panose="02020603050405020304" pitchFamily="18" charset="0"/>
            </a:endParaRPr>
          </a:p>
          <a:p>
            <a:pPr marL="152400" indent="0">
              <a:buNone/>
            </a:pPr>
            <a:endParaRPr lang="en-IN" sz="4300" b="1" dirty="0">
              <a:latin typeface="Times New Roman" panose="02020603050405020304" pitchFamily="18" charset="0"/>
              <a:cs typeface="Times New Roman" panose="02020603050405020304" pitchFamily="18" charset="0"/>
            </a:endParaRPr>
          </a:p>
          <a:p>
            <a:pPr marL="152400" indent="0">
              <a:buNone/>
            </a:pPr>
            <a:endParaRPr lang="en-IN" sz="430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152400" indent="0">
              <a:buNone/>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665"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66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System Architecture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D1EA4BB-50F1-48C9-8CBA-9414697BCB89}"/>
              </a:ext>
            </a:extLst>
          </p:cNvPr>
          <p:cNvPicPr>
            <a:picLocks noChangeAspect="1"/>
          </p:cNvPicPr>
          <p:nvPr/>
        </p:nvPicPr>
        <p:blipFill rotWithShape="1">
          <a:blip r:embed="rId2"/>
          <a:srcRect t="4269"/>
          <a:stretch/>
        </p:blipFill>
        <p:spPr>
          <a:xfrm>
            <a:off x="853883" y="1579099"/>
            <a:ext cx="8846237" cy="361188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298786"/>
            <a:ext cx="11360800" cy="942383"/>
          </a:xfrm>
        </p:spPr>
        <p:txBody>
          <a:bodyPr>
            <a:normAutofit/>
          </a:bodyPr>
          <a:lstStyle/>
          <a:p>
            <a:r>
              <a:rPr lang="en-IN" sz="4300" b="1" dirty="0">
                <a:latin typeface="Times New Roman" panose="02020603050405020304" pitchFamily="18" charset="0"/>
                <a:cs typeface="Times New Roman" panose="02020603050405020304" pitchFamily="18" charset="0"/>
              </a:rPr>
              <a:t>System Specifications</a:t>
            </a:r>
          </a:p>
        </p:txBody>
      </p:sp>
      <p:sp>
        <p:nvSpPr>
          <p:cNvPr id="3" name="Text Placeholder 2"/>
          <p:cNvSpPr>
            <a:spLocks noGrp="1"/>
          </p:cNvSpPr>
          <p:nvPr>
            <p:ph type="body" idx="1"/>
          </p:nvPr>
        </p:nvSpPr>
        <p:spPr>
          <a:xfrm>
            <a:off x="-131445" y="2039620"/>
            <a:ext cx="10189210" cy="4233545"/>
          </a:xfrm>
          <a:ln>
            <a:noFill/>
          </a:ln>
        </p:spPr>
        <p:txBody>
          <a:bodyPr>
            <a:normAutofit/>
          </a:bodyPr>
          <a:lstStyle/>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Operating System - Any OS capable of</a:t>
            </a:r>
            <a:r>
              <a:rPr lang="en-US" altLang="en-IN" sz="2130" dirty="0">
                <a:solidFill>
                  <a:schemeClr val="tx1"/>
                </a:solidFill>
                <a:latin typeface="Times New Roman" panose="02020603050405020304" pitchFamily="18" charset="0"/>
                <a:cs typeface="Times New Roman" panose="02020603050405020304" pitchFamily="18" charset="0"/>
              </a:rPr>
              <a:t> </a:t>
            </a:r>
            <a:r>
              <a:rPr lang="en-IN" sz="2130" dirty="0">
                <a:solidFill>
                  <a:schemeClr val="tx1"/>
                </a:solidFill>
                <a:latin typeface="Times New Roman" panose="02020603050405020304" pitchFamily="18" charset="0"/>
                <a:cs typeface="Times New Roman" panose="02020603050405020304" pitchFamily="18" charset="0"/>
              </a:rPr>
              <a:t>running Python and web browsers (Mac, Windows, Linux).</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Front-end - HTML, CSS.</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Libraries - OpenCV, Flask.</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Languages - Python 3.x.</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Tools Required - Anaconda, Jupyter Notebook.</a:t>
            </a:r>
          </a:p>
          <a:p>
            <a:pPr>
              <a:buClr>
                <a:srgbClr val="000000"/>
              </a:buClr>
              <a:buSzPct val="100000"/>
              <a:buFont typeface="Wingdings" panose="05000000000000000000" charset="0"/>
              <a:buChar char="Ø"/>
            </a:pPr>
            <a:endParaRPr lang="en-IN" sz="2130" dirty="0">
              <a:solidFill>
                <a:schemeClr val="tx1"/>
              </a:solidFill>
              <a:latin typeface="Times New Roman" panose="02020603050405020304" pitchFamily="18" charset="0"/>
              <a:cs typeface="Times New Roman" panose="02020603050405020304" pitchFamily="18" charset="0"/>
            </a:endParaRPr>
          </a:p>
          <a:p>
            <a:pPr>
              <a:buClr>
                <a:srgbClr val="000000"/>
              </a:buClr>
              <a:buSzPct val="100000"/>
              <a:buFont typeface="Arial" panose="020B0604020202020204" pitchFamily="34" charset="0"/>
              <a:buChar char="•"/>
            </a:pPr>
            <a:endParaRPr lang="en-IN" sz="2130" dirty="0">
              <a:solidFill>
                <a:schemeClr val="tx1"/>
              </a:solidFill>
              <a:latin typeface="Times New Roman" panose="02020603050405020304" pitchFamily="18" charset="0"/>
              <a:cs typeface="Times New Roman" panose="02020603050405020304" pitchFamily="18" charset="0"/>
            </a:endParaRPr>
          </a:p>
          <a:p>
            <a:endParaRPr lang="en-IN" sz="213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solidFill>
                <a:schemeClr val="tx1"/>
              </a:solidFill>
              <a:latin typeface="Times New Roman" panose="02020603050405020304" pitchFamily="18" charset="0"/>
              <a:cs typeface="Times New Roman" panose="02020603050405020304" pitchFamily="18" charset="0"/>
            </a:endParaRPr>
          </a:p>
          <a:p>
            <a:pPr marL="152400" indent="0">
              <a:buNone/>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p:txBody>
      </p:sp>
      <p:sp>
        <p:nvSpPr>
          <p:cNvPr id="5" name="Title 1"/>
          <p:cNvSpPr txBox="1"/>
          <p:nvPr/>
        </p:nvSpPr>
        <p:spPr>
          <a:xfrm>
            <a:off x="646005" y="1241169"/>
            <a:ext cx="11360800" cy="94238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IN" sz="3200" b="1" dirty="0">
                <a:solidFill>
                  <a:schemeClr val="accent1"/>
                </a:solidFill>
                <a:latin typeface="Times New Roman" panose="02020603050405020304" pitchFamily="18" charset="0"/>
                <a:cs typeface="Times New Roman" panose="02020603050405020304" pitchFamily="18" charset="0"/>
              </a:rPr>
              <a:t>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651575" y="743458"/>
            <a:ext cx="11360800" cy="94238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IN" sz="3200" b="1" dirty="0">
                <a:solidFill>
                  <a:schemeClr val="accent1"/>
                </a:solidFill>
                <a:latin typeface="Times New Roman" panose="02020603050405020304" pitchFamily="18" charset="0"/>
                <a:cs typeface="Times New Roman" panose="02020603050405020304" pitchFamily="18" charset="0"/>
              </a:rPr>
              <a:t>Hardware</a:t>
            </a:r>
          </a:p>
        </p:txBody>
      </p:sp>
      <p:sp>
        <p:nvSpPr>
          <p:cNvPr id="8" name="Text Placeholder 2"/>
          <p:cNvSpPr>
            <a:spLocks noGrp="1"/>
          </p:cNvSpPr>
          <p:nvPr>
            <p:ph type="body" idx="1"/>
          </p:nvPr>
        </p:nvSpPr>
        <p:spPr>
          <a:xfrm>
            <a:off x="651575" y="1403215"/>
            <a:ext cx="6760704" cy="2161788"/>
          </a:xfrm>
          <a:ln>
            <a:noFill/>
          </a:ln>
        </p:spPr>
        <p:txBody>
          <a:bodyPr>
            <a:normAutofit fontScale="85000" lnSpcReduction="20000"/>
          </a:bodyPr>
          <a:lstStyle/>
          <a:p>
            <a:pPr>
              <a:buFont typeface="Wingdings" panose="05000000000000000000" pitchFamily="2" charset="2"/>
              <a:buChar char="§"/>
            </a:pPr>
            <a:endParaRPr lang="en-IN"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Processor –Intel core i5 and above</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Memory – 8GB RAM (16GB recommended)</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Input devices – Keyboard Mouse</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Internet</a:t>
            </a:r>
          </a:p>
          <a:p>
            <a:pPr marL="152400" indent="0">
              <a:buNone/>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GB" sz="4800" b="1" dirty="0">
                <a:latin typeface="Times New Roman" panose="02020603050405020304"/>
                <a:ea typeface="Times New Roman" panose="02020603050405020304"/>
                <a:cs typeface="Times New Roman" panose="02020603050405020304"/>
                <a:sym typeface="Times New Roman" panose="02020603050405020304"/>
              </a:rPr>
              <a:t>References</a:t>
            </a:r>
            <a:endParaRPr sz="48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4" name="Google Shape;99;p8"/>
          <p:cNvSpPr txBox="1">
            <a:spLocks noGrp="1"/>
          </p:cNvSpPr>
          <p:nvPr>
            <p:ph type="body" idx="1"/>
          </p:nvPr>
        </p:nvSpPr>
        <p:spPr>
          <a:xfrm>
            <a:off x="543194" y="1603888"/>
            <a:ext cx="8520600" cy="3416400"/>
          </a:xfrm>
          <a:prstGeom prst="rect">
            <a:avLst/>
          </a:prstGeom>
          <a:noFill/>
          <a:ln>
            <a:noFill/>
          </a:ln>
        </p:spPr>
        <p:txBody>
          <a:bodyPr spcFirstLastPara="1" wrap="square" lIns="91425" tIns="91425" rIns="91425" bIns="91425" anchor="t" anchorCtr="0">
            <a:noAutofit/>
          </a:bodyPr>
          <a:lstStyle/>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130" dirty="0">
                <a:solidFill>
                  <a:srgbClr val="0000FF"/>
                </a:solidFill>
                <a:latin typeface="Times New Roman" panose="02020603050405020304" pitchFamily="18" charset="0"/>
                <a:cs typeface="Times New Roman" panose="02020603050405020304" pitchFamily="18" charset="0"/>
                <a:sym typeface="+mn-ea"/>
                <a:hlinkClick r:id="rId3"/>
              </a:rPr>
              <a:t>https://www.ncbi.nlm.nih.gov/pmc/articles/PMC9509260</a:t>
            </a:r>
          </a:p>
          <a:p>
            <a:pPr marL="571500" lvl="0" indent="-457200" algn="l" rtl="0">
              <a:lnSpc>
                <a:spcPct val="115000"/>
              </a:lnSpc>
              <a:spcBef>
                <a:spcPts val="0"/>
              </a:spcBef>
              <a:spcAft>
                <a:spcPts val="0"/>
              </a:spcAft>
              <a:buClr>
                <a:schemeClr val="dk1"/>
              </a:buClr>
              <a:buSzPts val="1800"/>
              <a:buFont typeface="Arial" panose="020B0604020202020204"/>
              <a:buAutoNum type="arabicPeriod"/>
            </a:pPr>
            <a:endParaRPr lang="en-IN" sz="2130" dirty="0">
              <a:solidFill>
                <a:srgbClr val="0000FF"/>
              </a:solidFill>
              <a:latin typeface="Times New Roman" panose="02020603050405020304" pitchFamily="18" charset="0"/>
              <a:cs typeface="Times New Roman" panose="02020603050405020304" pitchFamily="18" charset="0"/>
              <a:sym typeface="+mn-ea"/>
              <a:hlinkClick r:id="rId3"/>
            </a:endParaRPr>
          </a:p>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130" dirty="0">
                <a:solidFill>
                  <a:srgbClr val="0000FF"/>
                </a:solidFill>
                <a:latin typeface="Times New Roman" panose="02020603050405020304" pitchFamily="18" charset="0"/>
                <a:cs typeface="Times New Roman" panose="02020603050405020304" pitchFamily="18" charset="0"/>
                <a:sym typeface="+mn-ea"/>
                <a:hlinkClick r:id="rId4"/>
              </a:rPr>
              <a:t>https://www.semanticscholar.org/paper/Medical-Handwritten-Prescription-Recognition-Using-Achkar-Ghayad/3fff5b7c44431728c6cd36b7a164697c02d83acc</a:t>
            </a:r>
          </a:p>
          <a:p>
            <a:pPr marL="571500" lvl="0" indent="-457200" algn="l" rtl="0">
              <a:lnSpc>
                <a:spcPct val="115000"/>
              </a:lnSpc>
              <a:spcBef>
                <a:spcPts val="0"/>
              </a:spcBef>
              <a:spcAft>
                <a:spcPts val="0"/>
              </a:spcAft>
              <a:buClr>
                <a:schemeClr val="dk1"/>
              </a:buClr>
              <a:buSzPts val="1800"/>
              <a:buFont typeface="Arial" panose="020B0604020202020204"/>
              <a:buAutoNum type="arabicPeriod"/>
            </a:pPr>
            <a:endParaRPr lang="en-IN" sz="2130" dirty="0">
              <a:solidFill>
                <a:srgbClr val="0000FF"/>
              </a:solidFill>
              <a:latin typeface="Times New Roman" panose="02020603050405020304" pitchFamily="18" charset="0"/>
              <a:cs typeface="Times New Roman" panose="02020603050405020304" pitchFamily="18" charset="0"/>
              <a:sym typeface="+mn-ea"/>
              <a:hlinkClick r:id="rId4"/>
            </a:endParaRPr>
          </a:p>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000" dirty="0">
                <a:solidFill>
                  <a:srgbClr val="0000FF"/>
                </a:solidFill>
                <a:latin typeface="Times New Roman" panose="02020603050405020304" pitchFamily="18" charset="0"/>
                <a:cs typeface="Times New Roman" panose="02020603050405020304" pitchFamily="18" charset="0"/>
                <a:sym typeface="+mn-ea"/>
                <a:hlinkClick r:id="rId5"/>
              </a:rPr>
              <a:t>https://ieeexplore.ieee.org/document/9609390</a:t>
            </a:r>
            <a:br>
              <a:rPr lang="en-IN" sz="2000" dirty="0">
                <a:solidFill>
                  <a:srgbClr val="0000FF"/>
                </a:solidFill>
                <a:latin typeface="Times New Roman" panose="02020603050405020304"/>
                <a:ea typeface="Times New Roman" panose="02020603050405020304"/>
                <a:cs typeface="Times New Roman" panose="02020603050405020304"/>
                <a:sym typeface="Times New Roman" panose="02020603050405020304"/>
              </a:rPr>
            </a:br>
            <a:endParaRPr lang="en-IN" sz="2000" dirty="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1600"/>
              </a:spcAft>
              <a:buSzPts val="1800"/>
              <a:buNone/>
            </a:pPr>
            <a:endParaRPr dirty="0">
              <a:solidFill>
                <a:srgbClr val="00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500</TotalTime>
  <Words>1226</Words>
  <Application>Microsoft Office PowerPoint</Application>
  <PresentationFormat>Widescreen</PresentationFormat>
  <Paragraphs>191</Paragraphs>
  <Slides>35</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Times New Roman</vt:lpstr>
      <vt:lpstr>Trebuchet MS</vt:lpstr>
      <vt:lpstr>Wingdings</vt:lpstr>
      <vt:lpstr>Wingdings 3</vt:lpstr>
      <vt:lpstr>Facet</vt:lpstr>
      <vt:lpstr>PowerPoint Presentation</vt:lpstr>
      <vt:lpstr>Contents</vt:lpstr>
      <vt:lpstr>Abstract</vt:lpstr>
      <vt:lpstr>Aim</vt:lpstr>
      <vt:lpstr>Existing System</vt:lpstr>
      <vt:lpstr>System Architecture </vt:lpstr>
      <vt:lpstr>System Specifications</vt:lpstr>
      <vt:lpstr>PowerPoint Presentation</vt:lpstr>
      <vt:lpstr>References</vt:lpstr>
      <vt:lpstr>Literature Survey</vt:lpstr>
      <vt:lpstr>PowerPoint Presentation</vt:lpstr>
      <vt:lpstr>PowerPoint Presentation</vt:lpstr>
      <vt:lpstr>PowerPoint Presentation</vt:lpstr>
      <vt:lpstr>Design</vt:lpstr>
      <vt:lpstr>USECASE DIAGRAM</vt:lpstr>
      <vt:lpstr>Class Diagram </vt:lpstr>
      <vt:lpstr>Sequence Diagram </vt:lpstr>
      <vt:lpstr>Activity Diagram  </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 based-College Event Management System and Notification Sender</dc:title>
  <dc:creator>Sai charan Thum</dc:creator>
  <cp:lastModifiedBy>Shivani Bandi</cp:lastModifiedBy>
  <cp:revision>96</cp:revision>
  <dcterms:created xsi:type="dcterms:W3CDTF">2024-04-03T07:33:00Z</dcterms:created>
  <dcterms:modified xsi:type="dcterms:W3CDTF">2025-02-23T00:54:27Z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D3EAF19FBE8B4DD6A740C6C10E4A0BD8_13</vt:lpwstr>
  </property>
  <property fmtid="{D5CDD505-2E9C-101B-9397-08002B2CF9AE}" pid="3" name="KSOProductBuildVer">
    <vt:lpwstr>1033-12.2.0.17119</vt:lpwstr>
  </property>
</Properties>
</file>